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FFDE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577940" cy="8134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207" y="417542"/>
            <a:ext cx="17499585" cy="1103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729" y="4778105"/>
            <a:ext cx="7882890" cy="294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rgbClr val="FFDE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signwebservices.in/" TargetMode="External"/><Relationship Id="rId4" Type="http://schemas.openxmlformats.org/officeDocument/2006/relationships/hyperlink" Target="mailto:support@esignwebservices.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991" y="418813"/>
            <a:ext cx="17803495" cy="9868535"/>
          </a:xfrm>
          <a:custGeom>
            <a:avLst/>
            <a:gdLst/>
            <a:ahLst/>
            <a:cxnLst/>
            <a:rect l="l" t="t" r="r" b="b"/>
            <a:pathLst>
              <a:path w="17803495" h="9868535">
                <a:moveTo>
                  <a:pt x="0" y="9868185"/>
                </a:moveTo>
                <a:lnTo>
                  <a:pt x="17803008" y="9868185"/>
                </a:lnTo>
                <a:lnTo>
                  <a:pt x="17803008" y="0"/>
                </a:lnTo>
                <a:lnTo>
                  <a:pt x="0" y="0"/>
                </a:lnTo>
                <a:lnTo>
                  <a:pt x="0" y="9868185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095658" y="11"/>
            <a:ext cx="9192645" cy="10384523"/>
            <a:chOff x="9095658" y="11"/>
            <a:chExt cx="9192645" cy="10384523"/>
          </a:xfrm>
        </p:grpSpPr>
        <p:sp>
          <p:nvSpPr>
            <p:cNvPr id="4" name="object 4"/>
            <p:cNvSpPr/>
            <p:nvPr/>
          </p:nvSpPr>
          <p:spPr>
            <a:xfrm>
              <a:off x="10583265" y="8670645"/>
              <a:ext cx="3660140" cy="1616710"/>
            </a:xfrm>
            <a:custGeom>
              <a:avLst/>
              <a:gdLst/>
              <a:ahLst/>
              <a:cxnLst/>
              <a:rect l="l" t="t" r="r" b="b"/>
              <a:pathLst>
                <a:path w="3660140" h="1616709">
                  <a:moveTo>
                    <a:pt x="3642300" y="1616347"/>
                  </a:moveTo>
                  <a:lnTo>
                    <a:pt x="17270" y="1616347"/>
                  </a:lnTo>
                  <a:lnTo>
                    <a:pt x="0" y="1586491"/>
                  </a:lnTo>
                  <a:lnTo>
                    <a:pt x="915821" y="0"/>
                  </a:lnTo>
                  <a:lnTo>
                    <a:pt x="2743880" y="0"/>
                  </a:lnTo>
                  <a:lnTo>
                    <a:pt x="3659568" y="1586491"/>
                  </a:lnTo>
                  <a:lnTo>
                    <a:pt x="3642300" y="1616347"/>
                  </a:lnTo>
                  <a:close/>
                </a:path>
              </a:pathLst>
            </a:custGeom>
            <a:solidFill>
              <a:srgbClr val="A2A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11321" y="5568634"/>
              <a:ext cx="5487670" cy="4718685"/>
            </a:xfrm>
            <a:custGeom>
              <a:avLst/>
              <a:gdLst/>
              <a:ahLst/>
              <a:cxnLst/>
              <a:rect l="l" t="t" r="r" b="b"/>
              <a:pathLst>
                <a:path w="5487669" h="4718684">
                  <a:moveTo>
                    <a:pt x="5470404" y="4718364"/>
                  </a:moveTo>
                  <a:lnTo>
                    <a:pt x="1848125" y="4718364"/>
                  </a:lnTo>
                  <a:lnTo>
                    <a:pt x="616223" y="2584359"/>
                  </a:lnTo>
                  <a:lnTo>
                    <a:pt x="616356" y="2584359"/>
                  </a:lnTo>
                  <a:lnTo>
                    <a:pt x="0" y="1518822"/>
                  </a:lnTo>
                  <a:lnTo>
                    <a:pt x="878583" y="0"/>
                  </a:lnTo>
                  <a:lnTo>
                    <a:pt x="2781125" y="0"/>
                  </a:lnTo>
                  <a:lnTo>
                    <a:pt x="3342694" y="970868"/>
                  </a:lnTo>
                  <a:lnTo>
                    <a:pt x="3343090" y="970868"/>
                  </a:lnTo>
                  <a:lnTo>
                    <a:pt x="4574079" y="3102011"/>
                  </a:lnTo>
                  <a:lnTo>
                    <a:pt x="4575407" y="3102011"/>
                  </a:lnTo>
                  <a:lnTo>
                    <a:pt x="4912360" y="3687586"/>
                  </a:lnTo>
                  <a:lnTo>
                    <a:pt x="4912087" y="3687722"/>
                  </a:lnTo>
                  <a:lnTo>
                    <a:pt x="5487610" y="4688502"/>
                  </a:lnTo>
                  <a:lnTo>
                    <a:pt x="5470404" y="4718364"/>
                  </a:lnTo>
                  <a:close/>
                </a:path>
                <a:path w="5487669" h="4718684">
                  <a:moveTo>
                    <a:pt x="3343090" y="970868"/>
                  </a:moveTo>
                  <a:lnTo>
                    <a:pt x="3342694" y="970868"/>
                  </a:lnTo>
                  <a:lnTo>
                    <a:pt x="3342932" y="970596"/>
                  </a:lnTo>
                  <a:lnTo>
                    <a:pt x="3343090" y="970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70883" y="5568634"/>
              <a:ext cx="2217420" cy="4718685"/>
            </a:xfrm>
            <a:custGeom>
              <a:avLst/>
              <a:gdLst/>
              <a:ahLst/>
              <a:cxnLst/>
              <a:rect l="l" t="t" r="r" b="b"/>
              <a:pathLst>
                <a:path w="2217419" h="4718684">
                  <a:moveTo>
                    <a:pt x="2217107" y="4718364"/>
                  </a:moveTo>
                  <a:lnTo>
                    <a:pt x="1845322" y="4718364"/>
                  </a:lnTo>
                  <a:lnTo>
                    <a:pt x="1828048" y="4688502"/>
                  </a:lnTo>
                  <a:lnTo>
                    <a:pt x="1830839" y="4683838"/>
                  </a:lnTo>
                  <a:lnTo>
                    <a:pt x="916356" y="3102011"/>
                  </a:lnTo>
                  <a:lnTo>
                    <a:pt x="915845" y="3102011"/>
                  </a:lnTo>
                  <a:lnTo>
                    <a:pt x="0" y="1518822"/>
                  </a:lnTo>
                  <a:lnTo>
                    <a:pt x="878602" y="0"/>
                  </a:lnTo>
                  <a:lnTo>
                    <a:pt x="2217107" y="0"/>
                  </a:lnTo>
                  <a:lnTo>
                    <a:pt x="2217107" y="4718364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546582" y="11"/>
              <a:ext cx="4741545" cy="5565140"/>
            </a:xfrm>
            <a:custGeom>
              <a:avLst/>
              <a:gdLst/>
              <a:ahLst/>
              <a:cxnLst/>
              <a:rect l="l" t="t" r="r" b="b"/>
              <a:pathLst>
                <a:path w="4741544" h="5565140">
                  <a:moveTo>
                    <a:pt x="4741405" y="0"/>
                  </a:moveTo>
                  <a:lnTo>
                    <a:pt x="2305977" y="0"/>
                  </a:lnTo>
                  <a:lnTo>
                    <a:pt x="1816963" y="845413"/>
                  </a:lnTo>
                  <a:lnTo>
                    <a:pt x="2429573" y="1904555"/>
                  </a:lnTo>
                  <a:lnTo>
                    <a:pt x="2429446" y="1904555"/>
                  </a:lnTo>
                  <a:lnTo>
                    <a:pt x="2726321" y="2419096"/>
                  </a:lnTo>
                  <a:lnTo>
                    <a:pt x="910259" y="2419096"/>
                  </a:lnTo>
                  <a:lnTo>
                    <a:pt x="0" y="3996055"/>
                  </a:lnTo>
                  <a:lnTo>
                    <a:pt x="907554" y="5565038"/>
                  </a:lnTo>
                  <a:lnTo>
                    <a:pt x="2729941" y="5565038"/>
                  </a:lnTo>
                  <a:lnTo>
                    <a:pt x="3636772" y="3997058"/>
                  </a:lnTo>
                  <a:lnTo>
                    <a:pt x="4541482" y="5565038"/>
                  </a:lnTo>
                  <a:lnTo>
                    <a:pt x="4741405" y="5565038"/>
                  </a:lnTo>
                  <a:lnTo>
                    <a:pt x="4741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95658" y="310886"/>
              <a:ext cx="9192341" cy="84694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25417" y="9070085"/>
              <a:ext cx="1314449" cy="13144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2191" y="1230983"/>
            <a:ext cx="6753209" cy="4781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8419" y="8618425"/>
            <a:ext cx="9487535" cy="161925"/>
          </a:xfrm>
          <a:custGeom>
            <a:avLst/>
            <a:gdLst/>
            <a:ahLst/>
            <a:cxnLst/>
            <a:rect l="l" t="t" r="r" b="b"/>
            <a:pathLst>
              <a:path w="9487535" h="161925">
                <a:moveTo>
                  <a:pt x="0" y="0"/>
                </a:moveTo>
                <a:lnTo>
                  <a:pt x="9486917" y="0"/>
                </a:lnTo>
                <a:lnTo>
                  <a:pt x="9486917" y="161925"/>
                </a:lnTo>
                <a:lnTo>
                  <a:pt x="0" y="161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" y="0"/>
            <a:ext cx="18288000" cy="10288270"/>
          </a:xfrm>
          <a:custGeom>
            <a:avLst/>
            <a:gdLst/>
            <a:ahLst/>
            <a:cxnLst/>
            <a:rect l="l" t="t" r="r" b="b"/>
            <a:pathLst>
              <a:path w="18288000" h="10288270">
                <a:moveTo>
                  <a:pt x="18287975" y="0"/>
                </a:moveTo>
                <a:lnTo>
                  <a:pt x="0" y="0"/>
                </a:lnTo>
                <a:lnTo>
                  <a:pt x="0" y="419138"/>
                </a:lnTo>
                <a:lnTo>
                  <a:pt x="0" y="10287889"/>
                </a:lnTo>
                <a:lnTo>
                  <a:pt x="484962" y="10287889"/>
                </a:lnTo>
                <a:lnTo>
                  <a:pt x="484962" y="419138"/>
                </a:lnTo>
                <a:lnTo>
                  <a:pt x="18287975" y="419138"/>
                </a:lnTo>
                <a:lnTo>
                  <a:pt x="18287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66276" y="2607942"/>
            <a:ext cx="8239271" cy="1330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475"/>
              </a:lnSpc>
              <a:spcBef>
                <a:spcPts val="100"/>
              </a:spcBef>
            </a:pPr>
            <a:r>
              <a:rPr sz="7200" spc="-35" dirty="0">
                <a:solidFill>
                  <a:srgbClr val="FFFFFF"/>
                </a:solidFill>
              </a:rPr>
              <a:t>EVERY</a:t>
            </a:r>
            <a:r>
              <a:rPr lang="en-US" sz="7200" spc="-35" dirty="0">
                <a:solidFill>
                  <a:srgbClr val="FFFFFF"/>
                </a:solidFill>
              </a:rPr>
              <a:t> </a:t>
            </a:r>
            <a:r>
              <a:rPr sz="7200" spc="180" dirty="0">
                <a:solidFill>
                  <a:srgbClr val="FFFFFF"/>
                </a:solidFill>
              </a:rPr>
              <a:t>START-UP</a:t>
            </a:r>
            <a:endParaRPr sz="720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965815" y="3901967"/>
            <a:ext cx="7882890" cy="294005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 marR="5080">
              <a:lnSpc>
                <a:spcPts val="10950"/>
              </a:lnSpc>
              <a:spcBef>
                <a:spcPts val="1340"/>
              </a:spcBef>
            </a:pPr>
            <a:r>
              <a:rPr sz="7200" spc="-5" dirty="0">
                <a:solidFill>
                  <a:srgbClr val="FFFFFF"/>
                </a:solidFill>
              </a:rPr>
              <a:t>OPT </a:t>
            </a:r>
            <a:r>
              <a:rPr sz="7200" spc="-145" dirty="0">
                <a:solidFill>
                  <a:srgbClr val="FFFFFF"/>
                </a:solidFill>
              </a:rPr>
              <a:t>FOR</a:t>
            </a:r>
            <a:r>
              <a:rPr sz="7200" spc="-335" dirty="0">
                <a:solidFill>
                  <a:srgbClr val="FFFFFF"/>
                </a:solidFill>
              </a:rPr>
              <a:t> </a:t>
            </a:r>
            <a:br>
              <a:rPr lang="en-US" sz="8000" spc="-335" dirty="0">
                <a:solidFill>
                  <a:srgbClr val="FFFFFF"/>
                </a:solidFill>
              </a:rPr>
            </a:br>
            <a:r>
              <a:rPr sz="8000" spc="225" dirty="0"/>
              <a:t>SEO</a:t>
            </a:r>
            <a:r>
              <a:rPr lang="en-US" sz="8000" spc="225" dirty="0"/>
              <a:t> </a:t>
            </a:r>
            <a:r>
              <a:rPr sz="8000" spc="245" dirty="0"/>
              <a:t>SERVICES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5920" y="9210597"/>
            <a:ext cx="9002395" cy="527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300" b="1" spc="-85" dirty="0">
                <a:solidFill>
                  <a:srgbClr val="FFDE58"/>
                </a:solidFill>
                <a:latin typeface="Trebuchet MS"/>
                <a:cs typeface="Trebuchet MS"/>
              </a:rPr>
              <a:t>DIGITAL </a:t>
            </a:r>
            <a:r>
              <a:rPr sz="3300" b="1" spc="-30" dirty="0">
                <a:solidFill>
                  <a:srgbClr val="FFDE58"/>
                </a:solidFill>
                <a:latin typeface="Trebuchet MS"/>
                <a:cs typeface="Trebuchet MS"/>
              </a:rPr>
              <a:t>SOLUTIONS </a:t>
            </a:r>
            <a:r>
              <a:rPr sz="3300" b="1" spc="-125" dirty="0">
                <a:solidFill>
                  <a:srgbClr val="FFDE58"/>
                </a:solidFill>
                <a:latin typeface="Trebuchet MS"/>
                <a:cs typeface="Trebuchet MS"/>
              </a:rPr>
              <a:t>FOR </a:t>
            </a:r>
            <a:r>
              <a:rPr sz="3300" b="1" spc="-165" dirty="0">
                <a:solidFill>
                  <a:srgbClr val="FFDE58"/>
                </a:solidFill>
                <a:latin typeface="Trebuchet MS"/>
                <a:cs typeface="Trebuchet MS"/>
              </a:rPr>
              <a:t>A </a:t>
            </a:r>
            <a:r>
              <a:rPr sz="3300" b="1" spc="-85" dirty="0">
                <a:solidFill>
                  <a:srgbClr val="FFDE58"/>
                </a:solidFill>
                <a:latin typeface="Trebuchet MS"/>
                <a:cs typeface="Trebuchet MS"/>
              </a:rPr>
              <a:t>DIGITAL</a:t>
            </a:r>
            <a:r>
              <a:rPr sz="3300" b="1" spc="-610" dirty="0">
                <a:solidFill>
                  <a:srgbClr val="FFDE58"/>
                </a:solidFill>
                <a:latin typeface="Trebuchet MS"/>
                <a:cs typeface="Trebuchet MS"/>
              </a:rPr>
              <a:t> </a:t>
            </a:r>
            <a:r>
              <a:rPr sz="3300" b="1" spc="-100" dirty="0">
                <a:solidFill>
                  <a:srgbClr val="FFDE58"/>
                </a:solidFill>
                <a:latin typeface="Trebuchet MS"/>
                <a:cs typeface="Trebuchet MS"/>
              </a:rPr>
              <a:t>TOMORROW!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2705" y="591946"/>
            <a:ext cx="10822305" cy="90373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55880" marR="48260" indent="-635" algn="ctr">
              <a:lnSpc>
                <a:spcPts val="4700"/>
              </a:lnSpc>
              <a:spcBef>
                <a:spcPts val="635"/>
              </a:spcBef>
            </a:pPr>
            <a:r>
              <a:rPr sz="4300" b="1" spc="200" dirty="0">
                <a:latin typeface="Trebuchet MS"/>
                <a:cs typeface="Trebuchet MS"/>
              </a:rPr>
              <a:t>Most </a:t>
            </a:r>
            <a:r>
              <a:rPr sz="4300" b="1" spc="160" dirty="0">
                <a:latin typeface="Trebuchet MS"/>
                <a:cs typeface="Trebuchet MS"/>
              </a:rPr>
              <a:t>start-ups </a:t>
            </a:r>
            <a:r>
              <a:rPr sz="4300" b="1" spc="110" dirty="0">
                <a:latin typeface="Trebuchet MS"/>
                <a:cs typeface="Trebuchet MS"/>
              </a:rPr>
              <a:t>and </a:t>
            </a:r>
            <a:r>
              <a:rPr sz="4300" b="1" spc="145" dirty="0">
                <a:latin typeface="Trebuchet MS"/>
                <a:cs typeface="Trebuchet MS"/>
              </a:rPr>
              <a:t>small </a:t>
            </a:r>
            <a:r>
              <a:rPr sz="4300" b="1" spc="165" dirty="0">
                <a:latin typeface="Trebuchet MS"/>
                <a:cs typeface="Trebuchet MS"/>
              </a:rPr>
              <a:t>businesses  </a:t>
            </a:r>
            <a:r>
              <a:rPr sz="4300" b="1" spc="60" dirty="0">
                <a:latin typeface="Trebuchet MS"/>
                <a:cs typeface="Trebuchet MS"/>
              </a:rPr>
              <a:t>often </a:t>
            </a:r>
            <a:r>
              <a:rPr sz="4300" b="1" spc="170" dirty="0">
                <a:latin typeface="Trebuchet MS"/>
                <a:cs typeface="Trebuchet MS"/>
              </a:rPr>
              <a:t>miss </a:t>
            </a:r>
            <a:r>
              <a:rPr sz="4300" b="1" spc="10" dirty="0">
                <a:latin typeface="Trebuchet MS"/>
                <a:cs typeface="Trebuchet MS"/>
              </a:rPr>
              <a:t>the </a:t>
            </a:r>
            <a:r>
              <a:rPr sz="4300" b="1" spc="25" dirty="0">
                <a:latin typeface="Trebuchet MS"/>
                <a:cs typeface="Trebuchet MS"/>
              </a:rPr>
              <a:t>trick </a:t>
            </a:r>
            <a:r>
              <a:rPr sz="4300" b="1" spc="75" dirty="0">
                <a:latin typeface="Trebuchet MS"/>
                <a:cs typeface="Trebuchet MS"/>
              </a:rPr>
              <a:t>to </a:t>
            </a:r>
            <a:r>
              <a:rPr sz="4300" b="1" spc="80" dirty="0">
                <a:latin typeface="Trebuchet MS"/>
                <a:cs typeface="Trebuchet MS"/>
              </a:rPr>
              <a:t>expand </a:t>
            </a:r>
            <a:r>
              <a:rPr sz="4300" b="1" spc="20" dirty="0">
                <a:latin typeface="Trebuchet MS"/>
                <a:cs typeface="Trebuchet MS"/>
              </a:rPr>
              <a:t>their  </a:t>
            </a:r>
            <a:r>
              <a:rPr sz="4300" b="1" spc="160" dirty="0">
                <a:latin typeface="Trebuchet MS"/>
                <a:cs typeface="Trebuchet MS"/>
              </a:rPr>
              <a:t>business </a:t>
            </a:r>
            <a:r>
              <a:rPr sz="4300" b="1" spc="70" dirty="0">
                <a:latin typeface="Trebuchet MS"/>
                <a:cs typeface="Trebuchet MS"/>
              </a:rPr>
              <a:t>at </a:t>
            </a:r>
            <a:r>
              <a:rPr sz="4300" b="1" spc="65" dirty="0">
                <a:latin typeface="Trebuchet MS"/>
                <a:cs typeface="Trebuchet MS"/>
              </a:rPr>
              <a:t>an </a:t>
            </a:r>
            <a:r>
              <a:rPr sz="4300" b="1" spc="55" dirty="0">
                <a:latin typeface="Trebuchet MS"/>
                <a:cs typeface="Trebuchet MS"/>
              </a:rPr>
              <a:t>early </a:t>
            </a:r>
            <a:r>
              <a:rPr sz="4300" b="1" spc="70" dirty="0">
                <a:latin typeface="Trebuchet MS"/>
                <a:cs typeface="Trebuchet MS"/>
              </a:rPr>
              <a:t>stage. </a:t>
            </a:r>
            <a:r>
              <a:rPr sz="4300" b="1" spc="165" dirty="0">
                <a:latin typeface="Trebuchet MS"/>
                <a:cs typeface="Trebuchet MS"/>
              </a:rPr>
              <a:t>Business  </a:t>
            </a:r>
            <a:r>
              <a:rPr sz="4300" b="1" spc="80" dirty="0">
                <a:latin typeface="Trebuchet MS"/>
                <a:cs typeface="Trebuchet MS"/>
              </a:rPr>
              <a:t>owners </a:t>
            </a:r>
            <a:r>
              <a:rPr sz="4300" b="1" spc="50" dirty="0">
                <a:latin typeface="Trebuchet MS"/>
                <a:cs typeface="Trebuchet MS"/>
              </a:rPr>
              <a:t>think </a:t>
            </a:r>
            <a:r>
              <a:rPr sz="4300" b="1" spc="20" dirty="0">
                <a:latin typeface="Trebuchet MS"/>
                <a:cs typeface="Trebuchet MS"/>
              </a:rPr>
              <a:t>they </a:t>
            </a:r>
            <a:r>
              <a:rPr sz="4300" b="1" spc="35" dirty="0">
                <a:latin typeface="Trebuchet MS"/>
                <a:cs typeface="Trebuchet MS"/>
              </a:rPr>
              <a:t>can </a:t>
            </a:r>
            <a:r>
              <a:rPr sz="4300" b="1" spc="140" dirty="0">
                <a:latin typeface="Trebuchet MS"/>
                <a:cs typeface="Trebuchet MS"/>
              </a:rPr>
              <a:t>do </a:t>
            </a:r>
            <a:r>
              <a:rPr sz="4300" b="1" spc="90" dirty="0">
                <a:latin typeface="Trebuchet MS"/>
                <a:cs typeface="Trebuchet MS"/>
              </a:rPr>
              <a:t>SEO </a:t>
            </a:r>
            <a:r>
              <a:rPr sz="4300" b="1" spc="95" dirty="0">
                <a:latin typeface="Trebuchet MS"/>
                <a:cs typeface="Trebuchet MS"/>
              </a:rPr>
              <a:t>during</a:t>
            </a:r>
            <a:r>
              <a:rPr sz="4300" b="1" spc="-580" dirty="0">
                <a:latin typeface="Trebuchet MS"/>
                <a:cs typeface="Trebuchet MS"/>
              </a:rPr>
              <a:t> </a:t>
            </a:r>
            <a:r>
              <a:rPr sz="4300" b="1" spc="10" dirty="0">
                <a:latin typeface="Trebuchet MS"/>
                <a:cs typeface="Trebuchet MS"/>
              </a:rPr>
              <a:t>the  </a:t>
            </a:r>
            <a:r>
              <a:rPr sz="4300" b="1" spc="65" dirty="0">
                <a:latin typeface="Trebuchet MS"/>
                <a:cs typeface="Trebuchet MS"/>
              </a:rPr>
              <a:t>latter </a:t>
            </a:r>
            <a:r>
              <a:rPr sz="4300" b="1" spc="85" dirty="0">
                <a:latin typeface="Trebuchet MS"/>
                <a:cs typeface="Trebuchet MS"/>
              </a:rPr>
              <a:t>part </a:t>
            </a:r>
            <a:r>
              <a:rPr sz="4300" b="1" spc="70" dirty="0">
                <a:latin typeface="Trebuchet MS"/>
                <a:cs typeface="Trebuchet MS"/>
              </a:rPr>
              <a:t>of </a:t>
            </a:r>
            <a:r>
              <a:rPr sz="4300" b="1" spc="10" dirty="0">
                <a:latin typeface="Trebuchet MS"/>
                <a:cs typeface="Trebuchet MS"/>
              </a:rPr>
              <a:t>the </a:t>
            </a:r>
            <a:r>
              <a:rPr sz="4300" b="1" spc="160" dirty="0">
                <a:latin typeface="Trebuchet MS"/>
                <a:cs typeface="Trebuchet MS"/>
              </a:rPr>
              <a:t>business</a:t>
            </a:r>
            <a:r>
              <a:rPr sz="4300" b="1" spc="-355" dirty="0">
                <a:latin typeface="Trebuchet MS"/>
                <a:cs typeface="Trebuchet MS"/>
              </a:rPr>
              <a:t> </a:t>
            </a:r>
            <a:r>
              <a:rPr sz="4300" b="1" spc="50" dirty="0">
                <a:latin typeface="Trebuchet MS"/>
                <a:cs typeface="Trebuchet MS"/>
              </a:rPr>
              <a:t>expansion.</a:t>
            </a:r>
            <a:endParaRPr sz="4300">
              <a:latin typeface="Trebuchet MS"/>
              <a:cs typeface="Trebuchet MS"/>
            </a:endParaRPr>
          </a:p>
          <a:p>
            <a:pPr marL="266065" marR="259079" algn="ctr">
              <a:lnSpc>
                <a:spcPts val="4700"/>
              </a:lnSpc>
            </a:pPr>
            <a:r>
              <a:rPr sz="4300" b="1" spc="70" dirty="0">
                <a:latin typeface="Trebuchet MS"/>
                <a:cs typeface="Trebuchet MS"/>
              </a:rPr>
              <a:t>But </a:t>
            </a:r>
            <a:r>
              <a:rPr sz="4300" b="1" spc="100" dirty="0">
                <a:latin typeface="Trebuchet MS"/>
                <a:cs typeface="Trebuchet MS"/>
              </a:rPr>
              <a:t>this </a:t>
            </a:r>
            <a:r>
              <a:rPr sz="4300" b="1" spc="114" dirty="0">
                <a:latin typeface="Trebuchet MS"/>
                <a:cs typeface="Trebuchet MS"/>
              </a:rPr>
              <a:t>usually </a:t>
            </a:r>
            <a:r>
              <a:rPr sz="4300" b="1" spc="120" dirty="0">
                <a:latin typeface="Trebuchet MS"/>
                <a:cs typeface="Trebuchet MS"/>
              </a:rPr>
              <a:t>results </a:t>
            </a:r>
            <a:r>
              <a:rPr sz="4300" b="1" spc="-5" dirty="0">
                <a:latin typeface="Trebuchet MS"/>
                <a:cs typeface="Trebuchet MS"/>
              </a:rPr>
              <a:t>in </a:t>
            </a:r>
            <a:r>
              <a:rPr sz="4300" b="1" spc="60" dirty="0">
                <a:latin typeface="Trebuchet MS"/>
                <a:cs typeface="Trebuchet MS"/>
              </a:rPr>
              <a:t>a </a:t>
            </a:r>
            <a:r>
              <a:rPr sz="4300" b="1" spc="95" dirty="0">
                <a:latin typeface="Trebuchet MS"/>
                <a:cs typeface="Trebuchet MS"/>
              </a:rPr>
              <a:t>delay </a:t>
            </a:r>
            <a:r>
              <a:rPr sz="4300" b="1" spc="-5" dirty="0">
                <a:latin typeface="Trebuchet MS"/>
                <a:cs typeface="Trebuchet MS"/>
              </a:rPr>
              <a:t>in  </a:t>
            </a:r>
            <a:r>
              <a:rPr sz="4300" b="1" spc="85" dirty="0">
                <a:latin typeface="Trebuchet MS"/>
                <a:cs typeface="Trebuchet MS"/>
              </a:rPr>
              <a:t>growth </a:t>
            </a:r>
            <a:r>
              <a:rPr sz="4300" b="1" spc="204" dirty="0">
                <a:latin typeface="Trebuchet MS"/>
                <a:cs typeface="Trebuchet MS"/>
              </a:rPr>
              <a:t>as </a:t>
            </a:r>
            <a:r>
              <a:rPr sz="4300" b="1" spc="35" dirty="0">
                <a:latin typeface="Trebuchet MS"/>
                <a:cs typeface="Trebuchet MS"/>
              </a:rPr>
              <a:t>well </a:t>
            </a:r>
            <a:r>
              <a:rPr sz="4300" b="1" spc="204" dirty="0">
                <a:latin typeface="Trebuchet MS"/>
                <a:cs typeface="Trebuchet MS"/>
              </a:rPr>
              <a:t>as </a:t>
            </a:r>
            <a:r>
              <a:rPr sz="4300" b="1" spc="75" dirty="0">
                <a:latin typeface="Trebuchet MS"/>
                <a:cs typeface="Trebuchet MS"/>
              </a:rPr>
              <a:t>customer</a:t>
            </a:r>
            <a:r>
              <a:rPr sz="4300" b="1" spc="-660" dirty="0">
                <a:latin typeface="Trebuchet MS"/>
                <a:cs typeface="Trebuchet MS"/>
              </a:rPr>
              <a:t> </a:t>
            </a:r>
            <a:r>
              <a:rPr sz="4300" b="1" spc="60" dirty="0">
                <a:latin typeface="Trebuchet MS"/>
                <a:cs typeface="Trebuchet MS"/>
              </a:rPr>
              <a:t>interaction  </a:t>
            </a:r>
            <a:r>
              <a:rPr sz="4300" b="1" spc="110" dirty="0">
                <a:latin typeface="Trebuchet MS"/>
                <a:cs typeface="Trebuchet MS"/>
              </a:rPr>
              <a:t>and</a:t>
            </a:r>
            <a:r>
              <a:rPr sz="4300" b="1" spc="-30" dirty="0">
                <a:latin typeface="Trebuchet MS"/>
                <a:cs typeface="Trebuchet MS"/>
              </a:rPr>
              <a:t> </a:t>
            </a:r>
            <a:r>
              <a:rPr sz="4300" b="1" spc="55" dirty="0">
                <a:latin typeface="Trebuchet MS"/>
                <a:cs typeface="Trebuchet MS"/>
              </a:rPr>
              <a:t>acquisition.</a:t>
            </a:r>
            <a:endParaRPr sz="4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4050">
              <a:latin typeface="Trebuchet MS"/>
              <a:cs typeface="Trebuchet MS"/>
            </a:endParaRPr>
          </a:p>
          <a:p>
            <a:pPr marL="12700" marR="5080" indent="-635" algn="ctr">
              <a:lnSpc>
                <a:spcPts val="4700"/>
              </a:lnSpc>
            </a:pPr>
            <a:r>
              <a:rPr sz="4300" b="1" spc="-70" dirty="0">
                <a:latin typeface="Trebuchet MS"/>
                <a:cs typeface="Trebuchet MS"/>
              </a:rPr>
              <a:t>Hence, </a:t>
            </a:r>
            <a:r>
              <a:rPr sz="4300" b="1" spc="-20" dirty="0">
                <a:latin typeface="Trebuchet MS"/>
                <a:cs typeface="Trebuchet MS"/>
              </a:rPr>
              <a:t>new </a:t>
            </a:r>
            <a:r>
              <a:rPr sz="4300" b="1" spc="65" dirty="0">
                <a:latin typeface="Trebuchet MS"/>
                <a:cs typeface="Trebuchet MS"/>
              </a:rPr>
              <a:t>ventures </a:t>
            </a:r>
            <a:r>
              <a:rPr sz="4300" b="1" spc="45" dirty="0">
                <a:latin typeface="Trebuchet MS"/>
                <a:cs typeface="Trebuchet MS"/>
              </a:rPr>
              <a:t>need </a:t>
            </a:r>
            <a:r>
              <a:rPr sz="4300" b="1" spc="75" dirty="0">
                <a:latin typeface="Trebuchet MS"/>
                <a:cs typeface="Trebuchet MS"/>
              </a:rPr>
              <a:t>to </a:t>
            </a:r>
            <a:r>
              <a:rPr sz="4300" b="1" spc="110" dirty="0">
                <a:latin typeface="Trebuchet MS"/>
                <a:cs typeface="Trebuchet MS"/>
              </a:rPr>
              <a:t>opt </a:t>
            </a:r>
            <a:r>
              <a:rPr sz="4300" b="1" spc="50" dirty="0">
                <a:latin typeface="Trebuchet MS"/>
                <a:cs typeface="Trebuchet MS"/>
              </a:rPr>
              <a:t>for </a:t>
            </a:r>
            <a:r>
              <a:rPr sz="4300" b="1" spc="65" dirty="0">
                <a:latin typeface="Trebuchet MS"/>
                <a:cs typeface="Trebuchet MS"/>
              </a:rPr>
              <a:t>an  </a:t>
            </a:r>
            <a:r>
              <a:rPr sz="4300" b="1" spc="114" dirty="0">
                <a:solidFill>
                  <a:srgbClr val="009900"/>
                </a:solidFill>
                <a:latin typeface="Trebuchet MS"/>
                <a:cs typeface="Trebuchet MS"/>
              </a:rPr>
              <a:t>affordable </a:t>
            </a:r>
            <a:r>
              <a:rPr sz="4300" b="1" spc="90" dirty="0">
                <a:solidFill>
                  <a:srgbClr val="009900"/>
                </a:solidFill>
                <a:latin typeface="Trebuchet MS"/>
                <a:cs typeface="Trebuchet MS"/>
              </a:rPr>
              <a:t>SEO </a:t>
            </a:r>
            <a:r>
              <a:rPr sz="4300" b="1" spc="85" dirty="0">
                <a:solidFill>
                  <a:srgbClr val="009900"/>
                </a:solidFill>
                <a:latin typeface="Trebuchet MS"/>
                <a:cs typeface="Trebuchet MS"/>
              </a:rPr>
              <a:t>company </a:t>
            </a:r>
            <a:r>
              <a:rPr sz="4300" b="1" spc="-5" dirty="0">
                <a:latin typeface="Trebuchet MS"/>
                <a:cs typeface="Trebuchet MS"/>
              </a:rPr>
              <a:t>in </a:t>
            </a:r>
            <a:r>
              <a:rPr sz="4300" b="1" spc="60" dirty="0">
                <a:latin typeface="Trebuchet MS"/>
                <a:cs typeface="Trebuchet MS"/>
              </a:rPr>
              <a:t>Delhi </a:t>
            </a:r>
            <a:r>
              <a:rPr sz="4300" b="1" spc="-5" dirty="0">
                <a:latin typeface="Trebuchet MS"/>
                <a:cs typeface="Trebuchet MS"/>
              </a:rPr>
              <a:t>when  </a:t>
            </a:r>
            <a:r>
              <a:rPr sz="4300" b="1" spc="20" dirty="0">
                <a:latin typeface="Trebuchet MS"/>
                <a:cs typeface="Trebuchet MS"/>
              </a:rPr>
              <a:t>they </a:t>
            </a:r>
            <a:r>
              <a:rPr sz="4300" b="1" spc="60" dirty="0">
                <a:latin typeface="Trebuchet MS"/>
                <a:cs typeface="Trebuchet MS"/>
              </a:rPr>
              <a:t>decide </a:t>
            </a:r>
            <a:r>
              <a:rPr sz="4300" b="1" spc="75" dirty="0">
                <a:latin typeface="Trebuchet MS"/>
                <a:cs typeface="Trebuchet MS"/>
              </a:rPr>
              <a:t>to </a:t>
            </a:r>
            <a:r>
              <a:rPr sz="4300" b="1" spc="100" dirty="0">
                <a:latin typeface="Trebuchet MS"/>
                <a:cs typeface="Trebuchet MS"/>
              </a:rPr>
              <a:t>build </a:t>
            </a:r>
            <a:r>
              <a:rPr sz="4300" b="1" spc="60" dirty="0">
                <a:latin typeface="Trebuchet MS"/>
                <a:cs typeface="Trebuchet MS"/>
              </a:rPr>
              <a:t>a </a:t>
            </a:r>
            <a:r>
              <a:rPr sz="4300" b="1" spc="-10" dirty="0">
                <a:latin typeface="Trebuchet MS"/>
                <a:cs typeface="Trebuchet MS"/>
              </a:rPr>
              <a:t>site. </a:t>
            </a:r>
            <a:r>
              <a:rPr sz="4300" b="1" spc="35" dirty="0">
                <a:latin typeface="Trebuchet MS"/>
                <a:cs typeface="Trebuchet MS"/>
              </a:rPr>
              <a:t>This </a:t>
            </a:r>
            <a:r>
              <a:rPr sz="4300" b="1" spc="40" dirty="0">
                <a:latin typeface="Trebuchet MS"/>
                <a:cs typeface="Trebuchet MS"/>
              </a:rPr>
              <a:t>will</a:t>
            </a:r>
            <a:r>
              <a:rPr sz="4300" b="1" spc="-530" dirty="0">
                <a:latin typeface="Trebuchet MS"/>
                <a:cs typeface="Trebuchet MS"/>
              </a:rPr>
              <a:t> </a:t>
            </a:r>
            <a:r>
              <a:rPr sz="4300" b="1" spc="65" dirty="0">
                <a:latin typeface="Trebuchet MS"/>
                <a:cs typeface="Trebuchet MS"/>
              </a:rPr>
              <a:t>help  </a:t>
            </a:r>
            <a:r>
              <a:rPr sz="4300" b="1" spc="20" dirty="0">
                <a:latin typeface="Trebuchet MS"/>
                <a:cs typeface="Trebuchet MS"/>
              </a:rPr>
              <a:t>them </a:t>
            </a:r>
            <a:r>
              <a:rPr sz="4300" b="1" spc="100" dirty="0">
                <a:latin typeface="Trebuchet MS"/>
                <a:cs typeface="Trebuchet MS"/>
              </a:rPr>
              <a:t>develop </a:t>
            </a:r>
            <a:r>
              <a:rPr sz="4300" b="1" spc="10" dirty="0">
                <a:latin typeface="Trebuchet MS"/>
                <a:cs typeface="Trebuchet MS"/>
              </a:rPr>
              <a:t>the </a:t>
            </a:r>
            <a:r>
              <a:rPr sz="4300" b="1" spc="20" dirty="0">
                <a:latin typeface="Trebuchet MS"/>
                <a:cs typeface="Trebuchet MS"/>
              </a:rPr>
              <a:t>correct </a:t>
            </a:r>
            <a:r>
              <a:rPr sz="4300" b="1" spc="80" dirty="0">
                <a:latin typeface="Trebuchet MS"/>
                <a:cs typeface="Trebuchet MS"/>
              </a:rPr>
              <a:t>reputation</a:t>
            </a:r>
            <a:r>
              <a:rPr sz="4300" b="1" spc="-285" dirty="0">
                <a:latin typeface="Trebuchet MS"/>
                <a:cs typeface="Trebuchet MS"/>
              </a:rPr>
              <a:t> </a:t>
            </a:r>
            <a:r>
              <a:rPr sz="4300" b="1" spc="110" dirty="0">
                <a:latin typeface="Trebuchet MS"/>
                <a:cs typeface="Trebuchet MS"/>
              </a:rPr>
              <a:t>and  </a:t>
            </a:r>
            <a:r>
              <a:rPr sz="4300" b="1" spc="70" dirty="0">
                <a:latin typeface="Trebuchet MS"/>
                <a:cs typeface="Trebuchet MS"/>
              </a:rPr>
              <a:t>authority </a:t>
            </a:r>
            <a:r>
              <a:rPr sz="4300" b="1" spc="60" dirty="0">
                <a:latin typeface="Trebuchet MS"/>
                <a:cs typeface="Trebuchet MS"/>
              </a:rPr>
              <a:t>by </a:t>
            </a:r>
            <a:r>
              <a:rPr sz="4300" b="1" spc="105" dirty="0">
                <a:latin typeface="Trebuchet MS"/>
                <a:cs typeface="Trebuchet MS"/>
              </a:rPr>
              <a:t>ranking </a:t>
            </a:r>
            <a:r>
              <a:rPr sz="4300" b="1" spc="65" dirty="0">
                <a:latin typeface="Trebuchet MS"/>
                <a:cs typeface="Trebuchet MS"/>
              </a:rPr>
              <a:t>higher </a:t>
            </a:r>
            <a:r>
              <a:rPr sz="4300" b="1" spc="-5" dirty="0">
                <a:latin typeface="Trebuchet MS"/>
                <a:cs typeface="Trebuchet MS"/>
              </a:rPr>
              <a:t>in </a:t>
            </a:r>
            <a:r>
              <a:rPr sz="4300" b="1" spc="10" dirty="0">
                <a:latin typeface="Trebuchet MS"/>
                <a:cs typeface="Trebuchet MS"/>
              </a:rPr>
              <a:t>the  </a:t>
            </a:r>
            <a:r>
              <a:rPr sz="4300" b="1" spc="130" dirty="0">
                <a:latin typeface="Trebuchet MS"/>
                <a:cs typeface="Trebuchet MS"/>
              </a:rPr>
              <a:t>Google</a:t>
            </a:r>
            <a:r>
              <a:rPr sz="4300" b="1" spc="-25" dirty="0">
                <a:latin typeface="Trebuchet MS"/>
                <a:cs typeface="Trebuchet MS"/>
              </a:rPr>
              <a:t> </a:t>
            </a:r>
            <a:r>
              <a:rPr sz="4300" b="1" spc="20" dirty="0">
                <a:latin typeface="Trebuchet MS"/>
                <a:cs typeface="Trebuchet MS"/>
              </a:rPr>
              <a:t>SERP.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3837" y="5879866"/>
            <a:ext cx="5505449" cy="4407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7219315" cy="1964055"/>
          </a:xfrm>
          <a:custGeom>
            <a:avLst/>
            <a:gdLst/>
            <a:ahLst/>
            <a:cxnLst/>
            <a:rect l="l" t="t" r="r" b="b"/>
            <a:pathLst>
              <a:path w="7219315" h="1964055">
                <a:moveTo>
                  <a:pt x="0" y="0"/>
                </a:moveTo>
                <a:lnTo>
                  <a:pt x="7219130" y="0"/>
                </a:lnTo>
                <a:lnTo>
                  <a:pt x="6086136" y="1963946"/>
                </a:lnTo>
                <a:lnTo>
                  <a:pt x="0" y="1963946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753" y="6996866"/>
            <a:ext cx="142875" cy="14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1753" y="7644566"/>
            <a:ext cx="142875" cy="14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1753" y="8292266"/>
            <a:ext cx="142875" cy="14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1753" y="8939966"/>
            <a:ext cx="142875" cy="14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1753" y="9587666"/>
            <a:ext cx="142875" cy="14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0903" y="2105480"/>
            <a:ext cx="14342744" cy="779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3650" spc="25" dirty="0">
                <a:solidFill>
                  <a:srgbClr val="FFFFFF"/>
                </a:solidFill>
                <a:latin typeface="Trebuchet MS"/>
                <a:cs typeface="Trebuchet MS"/>
              </a:rPr>
              <a:t>Optimizing</a:t>
            </a:r>
            <a:r>
              <a:rPr sz="36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25" dirty="0">
                <a:solidFill>
                  <a:srgbClr val="FFFFFF"/>
                </a:solidFill>
                <a:latin typeface="Trebuchet MS"/>
                <a:cs typeface="Trebuchet MS"/>
              </a:rPr>
              <a:t>website</a:t>
            </a:r>
            <a:r>
              <a:rPr sz="36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2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6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110" dirty="0">
                <a:solidFill>
                  <a:srgbClr val="FFFFFF"/>
                </a:solidFill>
                <a:latin typeface="Trebuchet MS"/>
                <a:cs typeface="Trebuchet MS"/>
              </a:rPr>
              <a:t>SERP</a:t>
            </a:r>
            <a:r>
              <a:rPr sz="36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11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6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6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30" dirty="0">
                <a:solidFill>
                  <a:srgbClr val="FFFFFF"/>
                </a:solidFill>
                <a:latin typeface="Trebuchet MS"/>
                <a:cs typeface="Trebuchet MS"/>
              </a:rPr>
              <a:t>powerful</a:t>
            </a:r>
            <a:r>
              <a:rPr sz="36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80" dirty="0">
                <a:solidFill>
                  <a:srgbClr val="FFFFFF"/>
                </a:solidFill>
                <a:latin typeface="Trebuchet MS"/>
                <a:cs typeface="Trebuchet MS"/>
              </a:rPr>
              <a:t>move</a:t>
            </a:r>
            <a:r>
              <a:rPr sz="36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55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r>
              <a:rPr sz="36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75" dirty="0">
                <a:solidFill>
                  <a:srgbClr val="FFFFFF"/>
                </a:solidFill>
                <a:latin typeface="Trebuchet MS"/>
                <a:cs typeface="Trebuchet MS"/>
              </a:rPr>
              <a:t>launching</a:t>
            </a:r>
            <a:r>
              <a:rPr sz="36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8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3650" dirty="0">
                <a:solidFill>
                  <a:srgbClr val="FFFFFF"/>
                </a:solidFill>
                <a:latin typeface="Trebuchet MS"/>
                <a:cs typeface="Trebuchet MS"/>
              </a:rPr>
              <a:t>start-up.</a:t>
            </a:r>
            <a:r>
              <a:rPr sz="36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5" dirty="0">
                <a:solidFill>
                  <a:srgbClr val="FFFFFF"/>
                </a:solidFill>
                <a:latin typeface="Trebuchet MS"/>
                <a:cs typeface="Trebuchet MS"/>
              </a:rPr>
              <a:t>Additionally,</a:t>
            </a:r>
            <a:r>
              <a:rPr sz="36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-65" dirty="0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sz="36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140" dirty="0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sz="36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80" dirty="0">
                <a:solidFill>
                  <a:srgbClr val="FFFFFF"/>
                </a:solidFill>
                <a:latin typeface="Trebuchet MS"/>
                <a:cs typeface="Trebuchet MS"/>
              </a:rPr>
              <a:t>owners</a:t>
            </a:r>
            <a:r>
              <a:rPr sz="36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65" dirty="0">
                <a:solidFill>
                  <a:srgbClr val="FFFFFF"/>
                </a:solidFill>
                <a:latin typeface="Trebuchet MS"/>
                <a:cs typeface="Trebuchet MS"/>
              </a:rPr>
              <a:t>opt</a:t>
            </a:r>
            <a:r>
              <a:rPr sz="36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2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6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114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36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35" dirty="0">
                <a:solidFill>
                  <a:srgbClr val="FFFFFF"/>
                </a:solidFill>
                <a:latin typeface="Trebuchet MS"/>
                <a:cs typeface="Trebuchet MS"/>
              </a:rPr>
              <a:t>affordable</a:t>
            </a:r>
            <a:r>
              <a:rPr sz="36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110" dirty="0">
                <a:solidFill>
                  <a:srgbClr val="FFFFFF"/>
                </a:solidFill>
                <a:latin typeface="Trebuchet MS"/>
                <a:cs typeface="Trebuchet MS"/>
              </a:rPr>
              <a:t>SEO  </a:t>
            </a:r>
            <a:r>
              <a:rPr sz="3650" spc="20" dirty="0">
                <a:solidFill>
                  <a:srgbClr val="FFFFFF"/>
                </a:solidFill>
                <a:latin typeface="Trebuchet MS"/>
                <a:cs typeface="Trebuchet MS"/>
              </a:rPr>
              <a:t>company, </a:t>
            </a:r>
            <a:r>
              <a:rPr sz="3650" spc="-65" dirty="0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sz="3650" spc="-2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3650" spc="70" dirty="0">
                <a:solidFill>
                  <a:srgbClr val="FFFFFF"/>
                </a:solidFill>
                <a:latin typeface="Trebuchet MS"/>
                <a:cs typeface="Trebuchet MS"/>
              </a:rPr>
              <a:t>not </a:t>
            </a:r>
            <a:r>
              <a:rPr sz="3650" spc="80" dirty="0">
                <a:solidFill>
                  <a:srgbClr val="FFFFFF"/>
                </a:solidFill>
                <a:latin typeface="Trebuchet MS"/>
                <a:cs typeface="Trebuchet MS"/>
              </a:rPr>
              <a:t>hamper </a:t>
            </a:r>
            <a:r>
              <a:rPr sz="3650" spc="1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650" spc="65" dirty="0">
                <a:solidFill>
                  <a:srgbClr val="FFFFFF"/>
                </a:solidFill>
                <a:latin typeface="Trebuchet MS"/>
                <a:cs typeface="Trebuchet MS"/>
              </a:rPr>
              <a:t>budget </a:t>
            </a:r>
            <a:r>
              <a:rPr sz="3650" spc="15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3650" spc="-110" dirty="0">
                <a:solidFill>
                  <a:srgbClr val="FFFFFF"/>
                </a:solidFill>
                <a:latin typeface="Trebuchet MS"/>
                <a:cs typeface="Trebuchet MS"/>
              </a:rPr>
              <a:t>well. </a:t>
            </a:r>
            <a:r>
              <a:rPr sz="3650" spc="60" dirty="0">
                <a:solidFill>
                  <a:srgbClr val="FFFFFF"/>
                </a:solidFill>
                <a:latin typeface="Trebuchet MS"/>
                <a:cs typeface="Trebuchet MS"/>
              </a:rPr>
              <a:t>But </a:t>
            </a:r>
            <a:r>
              <a:rPr sz="3650" spc="25" dirty="0">
                <a:solidFill>
                  <a:srgbClr val="FFFFFF"/>
                </a:solidFill>
                <a:latin typeface="Trebuchet MS"/>
                <a:cs typeface="Trebuchet MS"/>
              </a:rPr>
              <a:t>why </a:t>
            </a:r>
            <a:r>
              <a:rPr sz="3650" spc="110" dirty="0">
                <a:solidFill>
                  <a:srgbClr val="FFFFFF"/>
                </a:solidFill>
                <a:latin typeface="Trebuchet MS"/>
                <a:cs typeface="Trebuchet MS"/>
              </a:rPr>
              <a:t>SEO is  </a:t>
            </a:r>
            <a:r>
              <a:rPr sz="3650" spc="45" dirty="0">
                <a:solidFill>
                  <a:srgbClr val="FFFFFF"/>
                </a:solidFill>
                <a:latin typeface="Trebuchet MS"/>
                <a:cs typeface="Trebuchet MS"/>
              </a:rPr>
              <a:t>important </a:t>
            </a:r>
            <a:r>
              <a:rPr sz="3650" spc="2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3650" spc="25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3650" spc="-45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85" dirty="0">
                <a:solidFill>
                  <a:srgbClr val="FFFFFF"/>
                </a:solidFill>
                <a:latin typeface="Trebuchet MS"/>
                <a:cs typeface="Trebuchet MS"/>
              </a:rPr>
              <a:t>ventures?</a:t>
            </a:r>
            <a:endParaRPr sz="3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650" spc="30" dirty="0">
                <a:solidFill>
                  <a:srgbClr val="FFFFFF"/>
                </a:solidFill>
                <a:latin typeface="Trebuchet MS"/>
                <a:cs typeface="Trebuchet MS"/>
              </a:rPr>
              <a:t>Here </a:t>
            </a:r>
            <a:r>
              <a:rPr sz="3650" spc="2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3650" spc="1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650" spc="-4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50" dirty="0">
                <a:solidFill>
                  <a:srgbClr val="FFFFFF"/>
                </a:solidFill>
                <a:latin typeface="Trebuchet MS"/>
                <a:cs typeface="Trebuchet MS"/>
              </a:rPr>
              <a:t>reasons:</a:t>
            </a:r>
            <a:endParaRPr sz="3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rebuchet MS"/>
              <a:cs typeface="Trebuchet MS"/>
            </a:endParaRPr>
          </a:p>
          <a:p>
            <a:pPr marL="805815">
              <a:lnSpc>
                <a:spcPct val="100000"/>
              </a:lnSpc>
            </a:pPr>
            <a:r>
              <a:rPr sz="3650" spc="110" dirty="0">
                <a:solidFill>
                  <a:srgbClr val="FFFFFF"/>
                </a:solidFill>
                <a:latin typeface="Trebuchet MS"/>
                <a:cs typeface="Trebuchet MS"/>
              </a:rPr>
              <a:t>SEO </a:t>
            </a:r>
            <a:r>
              <a:rPr sz="3650" spc="85" dirty="0">
                <a:solidFill>
                  <a:srgbClr val="FFFFFF"/>
                </a:solidFill>
                <a:latin typeface="Trebuchet MS"/>
                <a:cs typeface="Trebuchet MS"/>
              </a:rPr>
              <a:t>Provides </a:t>
            </a:r>
            <a:r>
              <a:rPr sz="3650" spc="80" dirty="0">
                <a:solidFill>
                  <a:srgbClr val="FFFFFF"/>
                </a:solidFill>
                <a:latin typeface="Trebuchet MS"/>
                <a:cs typeface="Trebuchet MS"/>
              </a:rPr>
              <a:t>Results </a:t>
            </a:r>
            <a:r>
              <a:rPr sz="3650" spc="2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650" spc="-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70" dirty="0">
                <a:solidFill>
                  <a:srgbClr val="FFFFFF"/>
                </a:solidFill>
                <a:latin typeface="Trebuchet MS"/>
                <a:cs typeface="Trebuchet MS"/>
              </a:rPr>
              <a:t>Start-Ups</a:t>
            </a:r>
            <a:endParaRPr sz="3650">
              <a:latin typeface="Trebuchet MS"/>
              <a:cs typeface="Trebuchet MS"/>
            </a:endParaRPr>
          </a:p>
          <a:p>
            <a:pPr marL="805815" marR="3249930">
              <a:lnSpc>
                <a:spcPct val="116399"/>
              </a:lnSpc>
            </a:pPr>
            <a:r>
              <a:rPr sz="3650" spc="25" dirty="0">
                <a:solidFill>
                  <a:srgbClr val="FFFFFF"/>
                </a:solidFill>
                <a:latin typeface="Trebuchet MS"/>
                <a:cs typeface="Trebuchet MS"/>
              </a:rPr>
              <a:t>Optimizing </a:t>
            </a:r>
            <a:r>
              <a:rPr sz="3650" spc="2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3650" spc="45" dirty="0">
                <a:solidFill>
                  <a:srgbClr val="FFFFFF"/>
                </a:solidFill>
                <a:latin typeface="Trebuchet MS"/>
                <a:cs typeface="Trebuchet MS"/>
              </a:rPr>
              <a:t>Google </a:t>
            </a:r>
            <a:r>
              <a:rPr sz="3650" spc="80" dirty="0">
                <a:solidFill>
                  <a:srgbClr val="FFFFFF"/>
                </a:solidFill>
                <a:latin typeface="Trebuchet MS"/>
                <a:cs typeface="Trebuchet MS"/>
              </a:rPr>
              <a:t>Increases</a:t>
            </a:r>
            <a:r>
              <a:rPr sz="3650" spc="-6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50" dirty="0">
                <a:solidFill>
                  <a:srgbClr val="FFFFFF"/>
                </a:solidFill>
                <a:latin typeface="Trebuchet MS"/>
                <a:cs typeface="Trebuchet MS"/>
              </a:rPr>
              <a:t>Trustworthiness  </a:t>
            </a:r>
            <a:r>
              <a:rPr sz="3650" spc="110" dirty="0">
                <a:solidFill>
                  <a:srgbClr val="FFDE58"/>
                </a:solidFill>
                <a:latin typeface="Trebuchet MS"/>
                <a:cs typeface="Trebuchet MS"/>
              </a:rPr>
              <a:t>SEO </a:t>
            </a:r>
            <a:r>
              <a:rPr sz="3650" spc="30" dirty="0">
                <a:solidFill>
                  <a:srgbClr val="FFDE58"/>
                </a:solidFill>
                <a:latin typeface="Trebuchet MS"/>
                <a:cs typeface="Trebuchet MS"/>
              </a:rPr>
              <a:t>Experts </a:t>
            </a:r>
            <a:r>
              <a:rPr sz="3650" spc="60" dirty="0">
                <a:solidFill>
                  <a:srgbClr val="FFFFFF"/>
                </a:solidFill>
                <a:latin typeface="Trebuchet MS"/>
                <a:cs typeface="Trebuchet MS"/>
              </a:rPr>
              <a:t>Help </a:t>
            </a:r>
            <a:r>
              <a:rPr sz="3650" spc="7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650" spc="15" dirty="0">
                <a:solidFill>
                  <a:srgbClr val="FFFFFF"/>
                </a:solidFill>
                <a:latin typeface="Trebuchet MS"/>
                <a:cs typeface="Trebuchet MS"/>
              </a:rPr>
              <a:t>Taking </a:t>
            </a:r>
            <a:r>
              <a:rPr sz="3650" spc="-20" dirty="0">
                <a:solidFill>
                  <a:srgbClr val="FFFFFF"/>
                </a:solidFill>
                <a:latin typeface="Trebuchet MS"/>
                <a:cs typeface="Trebuchet MS"/>
              </a:rPr>
              <a:t>Correct </a:t>
            </a:r>
            <a:r>
              <a:rPr sz="3650" spc="95" dirty="0">
                <a:solidFill>
                  <a:srgbClr val="FFFFFF"/>
                </a:solidFill>
                <a:latin typeface="Trebuchet MS"/>
                <a:cs typeface="Trebuchet MS"/>
              </a:rPr>
              <a:t>Decisions  </a:t>
            </a:r>
            <a:r>
              <a:rPr sz="3650" spc="110" dirty="0">
                <a:solidFill>
                  <a:srgbClr val="FFFFFF"/>
                </a:solidFill>
                <a:latin typeface="Trebuchet MS"/>
                <a:cs typeface="Trebuchet MS"/>
              </a:rPr>
              <a:t>SEO </a:t>
            </a:r>
            <a:r>
              <a:rPr sz="3650" spc="95" dirty="0">
                <a:solidFill>
                  <a:srgbClr val="FFFFFF"/>
                </a:solidFill>
                <a:latin typeface="Trebuchet MS"/>
                <a:cs typeface="Trebuchet MS"/>
              </a:rPr>
              <a:t>Improves </a:t>
            </a:r>
            <a:r>
              <a:rPr sz="3650" spc="-70" dirty="0">
                <a:solidFill>
                  <a:srgbClr val="FFFFFF"/>
                </a:solidFill>
                <a:latin typeface="Trebuchet MS"/>
                <a:cs typeface="Trebuchet MS"/>
              </a:rPr>
              <a:t>Traffic </a:t>
            </a:r>
            <a:r>
              <a:rPr sz="3650" spc="13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650" spc="-6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75" dirty="0">
                <a:solidFill>
                  <a:srgbClr val="FFFFFF"/>
                </a:solidFill>
                <a:latin typeface="Trebuchet MS"/>
                <a:cs typeface="Trebuchet MS"/>
              </a:rPr>
              <a:t>Conversion</a:t>
            </a:r>
            <a:endParaRPr sz="3650">
              <a:latin typeface="Trebuchet MS"/>
              <a:cs typeface="Trebuchet MS"/>
            </a:endParaRPr>
          </a:p>
          <a:p>
            <a:pPr marL="805815">
              <a:lnSpc>
                <a:spcPct val="100000"/>
              </a:lnSpc>
              <a:spcBef>
                <a:spcPts val="720"/>
              </a:spcBef>
            </a:pPr>
            <a:r>
              <a:rPr sz="3650" spc="110" dirty="0">
                <a:solidFill>
                  <a:srgbClr val="FFFFFF"/>
                </a:solidFill>
                <a:latin typeface="Trebuchet MS"/>
                <a:cs typeface="Trebuchet MS"/>
              </a:rPr>
              <a:t>SEO </a:t>
            </a:r>
            <a:r>
              <a:rPr sz="3650" spc="45" dirty="0">
                <a:solidFill>
                  <a:srgbClr val="FFFFFF"/>
                </a:solidFill>
                <a:latin typeface="Trebuchet MS"/>
                <a:cs typeface="Trebuchet MS"/>
              </a:rPr>
              <a:t>Delivers </a:t>
            </a:r>
            <a:r>
              <a:rPr sz="3650" spc="50" dirty="0">
                <a:solidFill>
                  <a:srgbClr val="FFFFFF"/>
                </a:solidFill>
                <a:latin typeface="Trebuchet MS"/>
                <a:cs typeface="Trebuchet MS"/>
              </a:rPr>
              <a:t>Customer </a:t>
            </a:r>
            <a:r>
              <a:rPr sz="3650" spc="70" dirty="0">
                <a:solidFill>
                  <a:srgbClr val="FFFFFF"/>
                </a:solidFill>
                <a:latin typeface="Trebuchet MS"/>
                <a:cs typeface="Trebuchet MS"/>
              </a:rPr>
              <a:t>Behavior</a:t>
            </a:r>
            <a:r>
              <a:rPr sz="3650" spc="-7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50" spc="35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"/>
            <a:ext cx="18288000" cy="2046605"/>
          </a:xfrm>
          <a:custGeom>
            <a:avLst/>
            <a:gdLst/>
            <a:ahLst/>
            <a:cxnLst/>
            <a:rect l="l" t="t" r="r" b="b"/>
            <a:pathLst>
              <a:path w="18288000" h="2046605">
                <a:moveTo>
                  <a:pt x="0" y="2046248"/>
                </a:moveTo>
                <a:lnTo>
                  <a:pt x="18287999" y="2046248"/>
                </a:lnTo>
                <a:lnTo>
                  <a:pt x="18287999" y="0"/>
                </a:lnTo>
                <a:lnTo>
                  <a:pt x="0" y="0"/>
                </a:lnTo>
                <a:lnTo>
                  <a:pt x="0" y="2046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1050006" y="4003578"/>
            <a:ext cx="7238365" cy="6283960"/>
            <a:chOff x="11050006" y="4003578"/>
            <a:chExt cx="7238365" cy="6283960"/>
          </a:xfrm>
        </p:grpSpPr>
        <p:sp>
          <p:nvSpPr>
            <p:cNvPr id="12" name="object 12"/>
            <p:cNvSpPr/>
            <p:nvPr/>
          </p:nvSpPr>
          <p:spPr>
            <a:xfrm>
              <a:off x="11050006" y="4003578"/>
              <a:ext cx="6210299" cy="59150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77679" y="8566302"/>
              <a:ext cx="5310505" cy="1720850"/>
            </a:xfrm>
            <a:custGeom>
              <a:avLst/>
              <a:gdLst/>
              <a:ahLst/>
              <a:cxnLst/>
              <a:rect l="l" t="t" r="r" b="b"/>
              <a:pathLst>
                <a:path w="5310505" h="1720850">
                  <a:moveTo>
                    <a:pt x="994303" y="0"/>
                  </a:moveTo>
                  <a:lnTo>
                    <a:pt x="5310320" y="0"/>
                  </a:lnTo>
                  <a:lnTo>
                    <a:pt x="5310320" y="1720697"/>
                  </a:lnTo>
                  <a:lnTo>
                    <a:pt x="0" y="1720697"/>
                  </a:lnTo>
                  <a:lnTo>
                    <a:pt x="994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54637" y="7739511"/>
              <a:ext cx="3638549" cy="25474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65881" y="413837"/>
            <a:ext cx="17556480" cy="110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100" spc="95" dirty="0"/>
              <a:t>Reasons</a:t>
            </a:r>
            <a:r>
              <a:rPr sz="7100" spc="-415" dirty="0"/>
              <a:t> </a:t>
            </a:r>
            <a:r>
              <a:rPr sz="7100" spc="5" dirty="0"/>
              <a:t>to</a:t>
            </a:r>
            <a:r>
              <a:rPr sz="7100" spc="-409" dirty="0"/>
              <a:t> </a:t>
            </a:r>
            <a:r>
              <a:rPr sz="7100" spc="-40" dirty="0"/>
              <a:t>Opt</a:t>
            </a:r>
            <a:r>
              <a:rPr sz="7100" spc="-415" dirty="0"/>
              <a:t> </a:t>
            </a:r>
            <a:r>
              <a:rPr sz="7100" spc="-254" dirty="0"/>
              <a:t>For</a:t>
            </a:r>
            <a:r>
              <a:rPr sz="7100" spc="-409" dirty="0"/>
              <a:t> </a:t>
            </a:r>
            <a:r>
              <a:rPr sz="7100" spc="10" dirty="0"/>
              <a:t>an</a:t>
            </a:r>
            <a:r>
              <a:rPr sz="7100" spc="-415" dirty="0"/>
              <a:t> </a:t>
            </a:r>
            <a:r>
              <a:rPr sz="7100" spc="-55" dirty="0">
                <a:solidFill>
                  <a:srgbClr val="009900"/>
                </a:solidFill>
              </a:rPr>
              <a:t>Affordable</a:t>
            </a:r>
            <a:r>
              <a:rPr sz="7100" spc="-409" dirty="0">
                <a:solidFill>
                  <a:srgbClr val="009900"/>
                </a:solidFill>
              </a:rPr>
              <a:t> </a:t>
            </a:r>
            <a:r>
              <a:rPr sz="7100" dirty="0">
                <a:solidFill>
                  <a:srgbClr val="009900"/>
                </a:solidFill>
              </a:rPr>
              <a:t>SEO</a:t>
            </a:r>
            <a:r>
              <a:rPr sz="7100" spc="-409" dirty="0">
                <a:solidFill>
                  <a:srgbClr val="009900"/>
                </a:solidFill>
              </a:rPr>
              <a:t> </a:t>
            </a:r>
            <a:r>
              <a:rPr sz="7100" spc="-275" dirty="0">
                <a:solidFill>
                  <a:srgbClr val="009900"/>
                </a:solidFill>
              </a:rPr>
              <a:t>Firm</a:t>
            </a:r>
            <a:endParaRPr sz="7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13699126" y="6024"/>
              <a:ext cx="4588873" cy="102809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5049488" y="0"/>
                  </a:moveTo>
                  <a:lnTo>
                    <a:pt x="0" y="0"/>
                  </a:lnTo>
                  <a:lnTo>
                    <a:pt x="0" y="2045512"/>
                  </a:lnTo>
                  <a:lnTo>
                    <a:pt x="13868413" y="2045512"/>
                  </a:lnTo>
                  <a:lnTo>
                    <a:pt x="15049488" y="0"/>
                  </a:lnTo>
                  <a:close/>
                </a:path>
                <a:path w="18288000" h="10287000">
                  <a:moveTo>
                    <a:pt x="18287988" y="8547265"/>
                  </a:moveTo>
                  <a:lnTo>
                    <a:pt x="13881430" y="8547265"/>
                  </a:lnTo>
                  <a:lnTo>
                    <a:pt x="12876454" y="10287000"/>
                  </a:lnTo>
                  <a:lnTo>
                    <a:pt x="18287988" y="10287000"/>
                  </a:lnTo>
                  <a:lnTo>
                    <a:pt x="18287988" y="85472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73200" y="8622840"/>
              <a:ext cx="3217287" cy="1658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3617" y="291427"/>
            <a:ext cx="14146530" cy="1094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000" dirty="0">
                <a:solidFill>
                  <a:srgbClr val="009900"/>
                </a:solidFill>
              </a:rPr>
              <a:t>SEO Provides </a:t>
            </a:r>
            <a:r>
              <a:rPr sz="7000" spc="40" dirty="0"/>
              <a:t>Results</a:t>
            </a:r>
            <a:r>
              <a:rPr sz="7000" spc="-1520" dirty="0"/>
              <a:t> </a:t>
            </a:r>
            <a:r>
              <a:rPr sz="7000" spc="-75" dirty="0"/>
              <a:t>for </a:t>
            </a:r>
            <a:r>
              <a:rPr sz="7000" spc="60" dirty="0"/>
              <a:t>Start-Ups</a:t>
            </a:r>
            <a:endParaRPr sz="7000"/>
          </a:p>
        </p:txBody>
      </p:sp>
      <p:sp>
        <p:nvSpPr>
          <p:cNvPr id="8" name="object 8"/>
          <p:cNvSpPr txBox="1"/>
          <p:nvPr/>
        </p:nvSpPr>
        <p:spPr>
          <a:xfrm>
            <a:off x="163617" y="2138432"/>
            <a:ext cx="13292455" cy="777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0"/>
              </a:spcBef>
            </a:pPr>
            <a:r>
              <a:rPr sz="3700" spc="45" dirty="0">
                <a:solidFill>
                  <a:srgbClr val="FFFFFF"/>
                </a:solidFill>
                <a:latin typeface="Trebuchet MS"/>
                <a:cs typeface="Trebuchet MS"/>
              </a:rPr>
              <a:t>According</a:t>
            </a:r>
            <a:r>
              <a:rPr sz="3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60" dirty="0">
                <a:solidFill>
                  <a:srgbClr val="FFFFFF"/>
                </a:solidFill>
                <a:latin typeface="Trebuchet MS"/>
                <a:cs typeface="Trebuchet MS"/>
              </a:rPr>
              <a:t>Nasdaq,</a:t>
            </a:r>
            <a:r>
              <a:rPr sz="3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55" dirty="0">
                <a:solidFill>
                  <a:srgbClr val="FFFFFF"/>
                </a:solidFill>
                <a:latin typeface="Trebuchet MS"/>
                <a:cs typeface="Trebuchet MS"/>
              </a:rPr>
              <a:t>2040,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85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3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260" dirty="0">
                <a:solidFill>
                  <a:srgbClr val="FFFFFF"/>
                </a:solidFill>
                <a:latin typeface="Trebuchet MS"/>
                <a:cs typeface="Trebuchet MS"/>
              </a:rPr>
              <a:t>95%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05" dirty="0">
                <a:solidFill>
                  <a:srgbClr val="FFFFFF"/>
                </a:solidFill>
                <a:latin typeface="Trebuchet MS"/>
                <a:cs typeface="Trebuchet MS"/>
              </a:rPr>
              <a:t>purchases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25" dirty="0">
                <a:solidFill>
                  <a:srgbClr val="FFFFFF"/>
                </a:solidFill>
                <a:latin typeface="Trebuchet MS"/>
                <a:cs typeface="Trebuchet MS"/>
              </a:rPr>
              <a:t>will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80" dirty="0">
                <a:solidFill>
                  <a:srgbClr val="FFFFFF"/>
                </a:solidFill>
                <a:latin typeface="Trebuchet MS"/>
                <a:cs typeface="Trebuchet MS"/>
              </a:rPr>
              <a:t>be  </a:t>
            </a:r>
            <a:r>
              <a:rPr sz="3700" spc="55" dirty="0">
                <a:solidFill>
                  <a:srgbClr val="FFFFFF"/>
                </a:solidFill>
                <a:latin typeface="Trebuchet MS"/>
                <a:cs typeface="Trebuchet MS"/>
              </a:rPr>
              <a:t>operated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online. </a:t>
            </a:r>
            <a:r>
              <a:rPr sz="3700" spc="-35" dirty="0">
                <a:solidFill>
                  <a:srgbClr val="FFFFFF"/>
                </a:solidFill>
                <a:latin typeface="Trebuchet MS"/>
                <a:cs typeface="Trebuchet MS"/>
              </a:rPr>
              <a:t>Thus, </a:t>
            </a:r>
            <a:r>
              <a:rPr sz="3700" spc="-70" dirty="0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sz="3700" spc="114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3700" spc="30" dirty="0">
                <a:solidFill>
                  <a:srgbClr val="FFFFFF"/>
                </a:solidFill>
                <a:latin typeface="Trebuchet MS"/>
                <a:cs typeface="Trebuchet MS"/>
              </a:rPr>
              <a:t>evident </a:t>
            </a:r>
            <a:r>
              <a:rPr sz="3700" spc="25" dirty="0">
                <a:solidFill>
                  <a:srgbClr val="FFFFFF"/>
                </a:solidFill>
                <a:latin typeface="Trebuchet MS"/>
                <a:cs typeface="Trebuchet MS"/>
              </a:rPr>
              <a:t>why </a:t>
            </a:r>
            <a:r>
              <a:rPr sz="3700" spc="80" dirty="0">
                <a:solidFill>
                  <a:srgbClr val="FFFFFF"/>
                </a:solidFill>
                <a:latin typeface="Trebuchet MS"/>
                <a:cs typeface="Trebuchet MS"/>
              </a:rPr>
              <a:t>building a </a:t>
            </a:r>
            <a:r>
              <a:rPr sz="3700" spc="20" dirty="0">
                <a:solidFill>
                  <a:srgbClr val="FFFFFF"/>
                </a:solidFill>
                <a:latin typeface="Trebuchet MS"/>
                <a:cs typeface="Trebuchet MS"/>
              </a:rPr>
              <a:t>digital  </a:t>
            </a:r>
            <a:r>
              <a:rPr sz="3700" spc="60" dirty="0">
                <a:solidFill>
                  <a:srgbClr val="FFFFFF"/>
                </a:solidFill>
                <a:latin typeface="Trebuchet MS"/>
                <a:cs typeface="Trebuchet MS"/>
              </a:rPr>
              <a:t>presence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14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vital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2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60" dirty="0">
                <a:solidFill>
                  <a:srgbClr val="FFFFFF"/>
                </a:solidFill>
                <a:latin typeface="Trebuchet MS"/>
                <a:cs typeface="Trebuchet MS"/>
              </a:rPr>
              <a:t>start-up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5" dirty="0">
                <a:solidFill>
                  <a:srgbClr val="FFFFFF"/>
                </a:solidFill>
                <a:latin typeface="Trebuchet MS"/>
                <a:cs typeface="Trebuchet MS"/>
              </a:rPr>
              <a:t>current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0" dirty="0">
                <a:solidFill>
                  <a:srgbClr val="FFFFFF"/>
                </a:solidFill>
                <a:latin typeface="Trebuchet MS"/>
                <a:cs typeface="Trebuchet MS"/>
              </a:rPr>
              <a:t>scenario.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14" dirty="0">
                <a:solidFill>
                  <a:srgbClr val="FFFFFF"/>
                </a:solidFill>
                <a:latin typeface="Trebuchet MS"/>
                <a:cs typeface="Trebuchet MS"/>
              </a:rPr>
              <a:t>is  </a:t>
            </a:r>
            <a:r>
              <a:rPr sz="3700" spc="125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14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65" dirty="0">
                <a:solidFill>
                  <a:srgbClr val="FFFFFF"/>
                </a:solidFill>
                <a:latin typeface="Trebuchet MS"/>
                <a:cs typeface="Trebuchet MS"/>
              </a:rPr>
              <a:t>best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55" dirty="0">
                <a:solidFill>
                  <a:srgbClr val="FFFFFF"/>
                </a:solidFill>
                <a:latin typeface="Trebuchet MS"/>
                <a:cs typeface="Trebuchet MS"/>
              </a:rPr>
              <a:t>ways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access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45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85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dirty="0">
                <a:solidFill>
                  <a:srgbClr val="FFFFFF"/>
                </a:solidFill>
                <a:latin typeface="Trebuchet MS"/>
                <a:cs typeface="Trebuchet MS"/>
              </a:rPr>
              <a:t>audience.</a:t>
            </a:r>
            <a:endParaRPr sz="3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4100">
              <a:latin typeface="Trebuchet MS"/>
              <a:cs typeface="Trebuchet MS"/>
            </a:endParaRPr>
          </a:p>
          <a:p>
            <a:pPr marL="396240">
              <a:lnSpc>
                <a:spcPct val="100000"/>
              </a:lnSpc>
            </a:pPr>
            <a:r>
              <a:rPr sz="3500" spc="75" dirty="0">
                <a:solidFill>
                  <a:srgbClr val="FFFFFF"/>
                </a:solidFill>
                <a:latin typeface="Trebuchet MS"/>
                <a:cs typeface="Trebuchet MS"/>
              </a:rPr>
              <a:t>SEO </a:t>
            </a:r>
            <a:r>
              <a:rPr sz="3500" spc="-10" dirty="0">
                <a:solidFill>
                  <a:srgbClr val="FFFFFF"/>
                </a:solidFill>
                <a:latin typeface="Trebuchet MS"/>
                <a:cs typeface="Trebuchet MS"/>
              </a:rPr>
              <a:t>Agency</a:t>
            </a:r>
            <a:r>
              <a:rPr sz="35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500" spc="25" dirty="0">
                <a:solidFill>
                  <a:srgbClr val="FFFFFF"/>
                </a:solidFill>
                <a:latin typeface="Trebuchet MS"/>
                <a:cs typeface="Trebuchet MS"/>
              </a:rPr>
              <a:t>Goals</a:t>
            </a:r>
            <a:endParaRPr sz="3500">
              <a:latin typeface="Trebuchet MS"/>
              <a:cs typeface="Trebuchet MS"/>
            </a:endParaRPr>
          </a:p>
          <a:p>
            <a:pPr marL="396240" marR="274955">
              <a:lnSpc>
                <a:spcPct val="116599"/>
              </a:lnSpc>
              <a:spcBef>
                <a:spcPts val="305"/>
              </a:spcBef>
            </a:pPr>
            <a:r>
              <a:rPr sz="3700" spc="-2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20" dirty="0">
                <a:solidFill>
                  <a:srgbClr val="FFFFFF"/>
                </a:solidFill>
                <a:latin typeface="Trebuchet MS"/>
                <a:cs typeface="Trebuchet MS"/>
              </a:rPr>
              <a:t>purpose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10" dirty="0">
                <a:solidFill>
                  <a:srgbClr val="FFFFFF"/>
                </a:solidFill>
                <a:latin typeface="Trebuchet MS"/>
                <a:cs typeface="Trebuchet MS"/>
              </a:rPr>
              <a:t>SEO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14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5" dirty="0">
                <a:solidFill>
                  <a:srgbClr val="FFFFFF"/>
                </a:solidFill>
                <a:latin typeface="Trebuchet MS"/>
                <a:cs typeface="Trebuchet MS"/>
              </a:rPr>
              <a:t>greater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65" dirty="0">
                <a:solidFill>
                  <a:srgbClr val="FFFFFF"/>
                </a:solidFill>
                <a:latin typeface="Trebuchet MS"/>
                <a:cs typeface="Trebuchet MS"/>
              </a:rPr>
              <a:t>than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80" dirty="0">
                <a:solidFill>
                  <a:srgbClr val="FFFFFF"/>
                </a:solidFill>
                <a:latin typeface="Trebuchet MS"/>
                <a:cs typeface="Trebuchet MS"/>
              </a:rPr>
              <a:t>simply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55" dirty="0">
                <a:solidFill>
                  <a:srgbClr val="FFFFFF"/>
                </a:solidFill>
                <a:latin typeface="Trebuchet MS"/>
                <a:cs typeface="Trebuchet MS"/>
              </a:rPr>
              <a:t>driving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55" dirty="0">
                <a:solidFill>
                  <a:srgbClr val="FFFFFF"/>
                </a:solidFill>
                <a:latin typeface="Trebuchet MS"/>
                <a:cs typeface="Trebuchet MS"/>
              </a:rPr>
              <a:t>traffic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30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3700" spc="80" dirty="0">
                <a:solidFill>
                  <a:srgbClr val="FFFFFF"/>
                </a:solidFill>
                <a:latin typeface="Trebuchet MS"/>
                <a:cs typeface="Trebuchet MS"/>
              </a:rPr>
              <a:t>your </a:t>
            </a:r>
            <a:r>
              <a:rPr sz="3700" spc="25" dirty="0">
                <a:solidFill>
                  <a:srgbClr val="FFFFFF"/>
                </a:solidFill>
                <a:latin typeface="Trebuchet MS"/>
                <a:cs typeface="Trebuchet MS"/>
              </a:rPr>
              <a:t>website </a:t>
            </a:r>
            <a:r>
              <a:rPr sz="3700" spc="45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3700" spc="70" dirty="0">
                <a:solidFill>
                  <a:srgbClr val="FFFFFF"/>
                </a:solidFill>
                <a:latin typeface="Trebuchet MS"/>
                <a:cs typeface="Trebuchet MS"/>
              </a:rPr>
              <a:t>search</a:t>
            </a:r>
            <a:r>
              <a:rPr sz="3700" spc="-6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20" dirty="0">
                <a:solidFill>
                  <a:srgbClr val="FFFFFF"/>
                </a:solidFill>
                <a:latin typeface="Trebuchet MS"/>
                <a:cs typeface="Trebuchet MS"/>
              </a:rPr>
              <a:t>engines.</a:t>
            </a:r>
            <a:endParaRPr sz="3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Trebuchet MS"/>
              <a:cs typeface="Trebuchet MS"/>
            </a:endParaRPr>
          </a:p>
          <a:p>
            <a:pPr marL="396240" marR="219710">
              <a:lnSpc>
                <a:spcPct val="116599"/>
              </a:lnSpc>
            </a:pPr>
            <a:r>
              <a:rPr sz="3700" spc="-55" dirty="0">
                <a:solidFill>
                  <a:srgbClr val="FFFFFF"/>
                </a:solidFill>
                <a:latin typeface="Trebuchet MS"/>
                <a:cs typeface="Trebuchet MS"/>
              </a:rPr>
              <a:t>Actually, </a:t>
            </a:r>
            <a:r>
              <a:rPr sz="3700" spc="95" dirty="0">
                <a:solidFill>
                  <a:srgbClr val="FFFFFF"/>
                </a:solidFill>
                <a:latin typeface="Trebuchet MS"/>
                <a:cs typeface="Trebuchet MS"/>
              </a:rPr>
              <a:t>depending </a:t>
            </a:r>
            <a:r>
              <a:rPr sz="3700" spc="17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3700" spc="80" dirty="0">
                <a:solidFill>
                  <a:srgbClr val="FFFFFF"/>
                </a:solidFill>
                <a:latin typeface="Trebuchet MS"/>
                <a:cs typeface="Trebuchet MS"/>
              </a:rPr>
              <a:t>your </a:t>
            </a:r>
            <a:r>
              <a:rPr sz="3700" spc="145" dirty="0">
                <a:solidFill>
                  <a:srgbClr val="FFFFFF"/>
                </a:solidFill>
                <a:latin typeface="Trebuchet MS"/>
                <a:cs typeface="Trebuchet MS"/>
              </a:rPr>
              <a:t>business </a:t>
            </a:r>
            <a:r>
              <a:rPr sz="3700" spc="15" dirty="0">
                <a:solidFill>
                  <a:srgbClr val="FFFFFF"/>
                </a:solidFill>
                <a:latin typeface="Trebuchet MS"/>
                <a:cs typeface="Trebuchet MS"/>
              </a:rPr>
              <a:t>goals, </a:t>
            </a:r>
            <a:r>
              <a:rPr sz="3700" spc="120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3700" spc="110" dirty="0">
                <a:solidFill>
                  <a:srgbClr val="FFDE58"/>
                </a:solidFill>
                <a:latin typeface="Trebuchet MS"/>
                <a:cs typeface="Trebuchet MS"/>
              </a:rPr>
              <a:t>SEO  </a:t>
            </a:r>
            <a:r>
              <a:rPr sz="3700" spc="15" dirty="0">
                <a:solidFill>
                  <a:srgbClr val="FFDE58"/>
                </a:solidFill>
                <a:latin typeface="Trebuchet MS"/>
                <a:cs typeface="Trebuchet MS"/>
              </a:rPr>
              <a:t>strategy</a:t>
            </a:r>
            <a:r>
              <a:rPr sz="3700" spc="-130" dirty="0">
                <a:solidFill>
                  <a:srgbClr val="FFDE58"/>
                </a:solidFill>
                <a:latin typeface="Trebuchet MS"/>
                <a:cs typeface="Trebuchet MS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00" dirty="0">
                <a:solidFill>
                  <a:srgbClr val="FFFFFF"/>
                </a:solidFill>
                <a:latin typeface="Trebuchet MS"/>
                <a:cs typeface="Trebuchet MS"/>
              </a:rPr>
              <a:t>brings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20" dirty="0">
                <a:solidFill>
                  <a:srgbClr val="FFFFFF"/>
                </a:solidFill>
                <a:latin typeface="Trebuchet MS"/>
                <a:cs typeface="Trebuchet MS"/>
              </a:rPr>
              <a:t>less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05" dirty="0">
                <a:solidFill>
                  <a:srgbClr val="FFFFFF"/>
                </a:solidFill>
                <a:latin typeface="Trebuchet MS"/>
                <a:cs typeface="Trebuchet MS"/>
              </a:rPr>
              <a:t>traffic,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55" dirty="0">
                <a:solidFill>
                  <a:srgbClr val="FFFFFF"/>
                </a:solidFill>
                <a:latin typeface="Trebuchet MS"/>
                <a:cs typeface="Trebuchet MS"/>
              </a:rPr>
              <a:t>but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5" dirty="0">
                <a:solidFill>
                  <a:srgbClr val="FFFFFF"/>
                </a:solidFill>
                <a:latin typeface="Trebuchet MS"/>
                <a:cs typeface="Trebuchet MS"/>
              </a:rPr>
              <a:t>right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85" dirty="0">
                <a:solidFill>
                  <a:srgbClr val="FFFFFF"/>
                </a:solidFill>
                <a:latin typeface="Trebuchet MS"/>
                <a:cs typeface="Trebuchet MS"/>
              </a:rPr>
              <a:t>kind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05" dirty="0">
                <a:solidFill>
                  <a:srgbClr val="FFFFFF"/>
                </a:solidFill>
                <a:latin typeface="Trebuchet MS"/>
                <a:cs typeface="Trebuchet MS"/>
              </a:rPr>
              <a:t>traffic,  </a:t>
            </a:r>
            <a:r>
              <a:rPr sz="3700" spc="60" dirty="0">
                <a:solidFill>
                  <a:srgbClr val="FFFFFF"/>
                </a:solidFill>
                <a:latin typeface="Trebuchet MS"/>
                <a:cs typeface="Trebuchet MS"/>
              </a:rPr>
              <a:t>can </a:t>
            </a:r>
            <a:r>
              <a:rPr sz="3700" spc="5" dirty="0">
                <a:solidFill>
                  <a:srgbClr val="FFFFFF"/>
                </a:solidFill>
                <a:latin typeface="Trebuchet MS"/>
                <a:cs typeface="Trebuchet MS"/>
              </a:rPr>
              <a:t>ultimately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help </a:t>
            </a:r>
            <a:r>
              <a:rPr sz="3700" spc="110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3700" spc="-6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35" dirty="0">
                <a:solidFill>
                  <a:srgbClr val="FFFFFF"/>
                </a:solidFill>
                <a:latin typeface="Trebuchet MS"/>
                <a:cs typeface="Trebuchet MS"/>
              </a:rPr>
              <a:t>more.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86756"/>
            <a:ext cx="18288000" cy="8300720"/>
          </a:xfrm>
          <a:custGeom>
            <a:avLst/>
            <a:gdLst/>
            <a:ahLst/>
            <a:cxnLst/>
            <a:rect l="l" t="t" r="r" b="b"/>
            <a:pathLst>
              <a:path w="18288000" h="8300720">
                <a:moveTo>
                  <a:pt x="0" y="8300246"/>
                </a:moveTo>
                <a:lnTo>
                  <a:pt x="18288000" y="8300246"/>
                </a:lnTo>
                <a:lnTo>
                  <a:pt x="18288000" y="0"/>
                </a:lnTo>
                <a:lnTo>
                  <a:pt x="0" y="0"/>
                </a:lnTo>
                <a:lnTo>
                  <a:pt x="0" y="8300246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9440" y="2322569"/>
            <a:ext cx="11298555" cy="6883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79169">
              <a:lnSpc>
                <a:spcPct val="116900"/>
              </a:lnSpc>
              <a:spcBef>
                <a:spcPts val="90"/>
              </a:spcBef>
            </a:pPr>
            <a:r>
              <a:rPr sz="3850" spc="10" dirty="0">
                <a:solidFill>
                  <a:srgbClr val="FFFFFF"/>
                </a:solidFill>
                <a:latin typeface="Trebuchet MS"/>
                <a:cs typeface="Trebuchet MS"/>
              </a:rPr>
              <a:t>Google.com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2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10" dirty="0">
                <a:solidFill>
                  <a:srgbClr val="FFFFFF"/>
                </a:solidFill>
                <a:latin typeface="Trebuchet MS"/>
                <a:cs typeface="Trebuchet MS"/>
              </a:rPr>
              <a:t>most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45" dirty="0">
                <a:solidFill>
                  <a:srgbClr val="FFFFFF"/>
                </a:solidFill>
                <a:latin typeface="Trebuchet MS"/>
                <a:cs typeface="Trebuchet MS"/>
              </a:rPr>
              <a:t>visited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30" dirty="0">
                <a:solidFill>
                  <a:srgbClr val="FFFFFF"/>
                </a:solidFill>
                <a:latin typeface="Trebuchet MS"/>
                <a:cs typeface="Trebuchet MS"/>
              </a:rPr>
              <a:t>website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8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3850" spc="-30" dirty="0">
                <a:solidFill>
                  <a:srgbClr val="FFFFFF"/>
                </a:solidFill>
                <a:latin typeface="Trebuchet MS"/>
                <a:cs typeface="Trebuchet MS"/>
              </a:rPr>
              <a:t>planet, </a:t>
            </a:r>
            <a:r>
              <a:rPr sz="3850" spc="-1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3850" spc="55" dirty="0">
                <a:solidFill>
                  <a:srgbClr val="FFFFFF"/>
                </a:solidFill>
                <a:latin typeface="Trebuchet MS"/>
                <a:cs typeface="Trebuchet MS"/>
              </a:rPr>
              <a:t>over </a:t>
            </a:r>
            <a:r>
              <a:rPr sz="3850" spc="-340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3850" spc="70" dirty="0">
                <a:solidFill>
                  <a:srgbClr val="FFFFFF"/>
                </a:solidFill>
                <a:latin typeface="Trebuchet MS"/>
                <a:cs typeface="Trebuchet MS"/>
              </a:rPr>
              <a:t>billion </a:t>
            </a:r>
            <a:r>
              <a:rPr sz="3850" spc="75" dirty="0">
                <a:solidFill>
                  <a:srgbClr val="FFFFFF"/>
                </a:solidFill>
                <a:latin typeface="Trebuchet MS"/>
                <a:cs typeface="Trebuchet MS"/>
              </a:rPr>
              <a:t>monthly</a:t>
            </a:r>
            <a:r>
              <a:rPr sz="3850" spc="-5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30" dirty="0">
                <a:solidFill>
                  <a:srgbClr val="FFFFFF"/>
                </a:solidFill>
                <a:latin typeface="Trebuchet MS"/>
                <a:cs typeface="Trebuchet MS"/>
              </a:rPr>
              <a:t>users.</a:t>
            </a:r>
            <a:endParaRPr sz="3850">
              <a:latin typeface="Trebuchet MS"/>
              <a:cs typeface="Trebuchet MS"/>
            </a:endParaRPr>
          </a:p>
          <a:p>
            <a:pPr marL="12700" marR="417830">
              <a:lnSpc>
                <a:spcPct val="116900"/>
              </a:lnSpc>
            </a:pPr>
            <a:r>
              <a:rPr sz="3850" spc="5" dirty="0">
                <a:solidFill>
                  <a:srgbClr val="FFFFFF"/>
                </a:solidFill>
                <a:latin typeface="Trebuchet MS"/>
                <a:cs typeface="Trebuchet MS"/>
              </a:rPr>
              <a:t>Additionally, </a:t>
            </a:r>
            <a:r>
              <a:rPr sz="3850" spc="8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850" spc="-80" dirty="0">
                <a:solidFill>
                  <a:srgbClr val="FFFFFF"/>
                </a:solidFill>
                <a:latin typeface="Trebuchet MS"/>
                <a:cs typeface="Trebuchet MS"/>
              </a:rPr>
              <a:t>2020, </a:t>
            </a:r>
            <a:r>
              <a:rPr sz="3850" spc="55" dirty="0">
                <a:solidFill>
                  <a:srgbClr val="FFFFFF"/>
                </a:solidFill>
                <a:latin typeface="Trebuchet MS"/>
                <a:cs typeface="Trebuchet MS"/>
              </a:rPr>
              <a:t>Google </a:t>
            </a:r>
            <a:r>
              <a:rPr sz="3850" spc="60" dirty="0">
                <a:solidFill>
                  <a:srgbClr val="FFFFFF"/>
                </a:solidFill>
                <a:latin typeface="Trebuchet MS"/>
                <a:cs typeface="Trebuchet MS"/>
              </a:rPr>
              <a:t>recorded</a:t>
            </a:r>
            <a:r>
              <a:rPr sz="385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6.9 </a:t>
            </a:r>
            <a:r>
              <a:rPr sz="3850" spc="70" dirty="0">
                <a:solidFill>
                  <a:srgbClr val="FFFFFF"/>
                </a:solidFill>
                <a:latin typeface="Trebuchet MS"/>
                <a:cs typeface="Trebuchet MS"/>
              </a:rPr>
              <a:t>billion  </a:t>
            </a:r>
            <a:r>
              <a:rPr sz="3850" spc="90" dirty="0">
                <a:solidFill>
                  <a:srgbClr val="FFFFFF"/>
                </a:solidFill>
                <a:latin typeface="Trebuchet MS"/>
                <a:cs typeface="Trebuchet MS"/>
              </a:rPr>
              <a:t>searches </a:t>
            </a:r>
            <a:r>
              <a:rPr sz="3850" spc="55" dirty="0">
                <a:solidFill>
                  <a:srgbClr val="FFFFFF"/>
                </a:solidFill>
                <a:latin typeface="Trebuchet MS"/>
                <a:cs typeface="Trebuchet MS"/>
              </a:rPr>
              <a:t>per </a:t>
            </a:r>
            <a:r>
              <a:rPr sz="3850" spc="90" dirty="0">
                <a:solidFill>
                  <a:srgbClr val="FFFFFF"/>
                </a:solidFill>
                <a:latin typeface="Trebuchet MS"/>
                <a:cs typeface="Trebuchet MS"/>
              </a:rPr>
              <a:t>day </a:t>
            </a:r>
            <a:r>
              <a:rPr sz="3850" spc="14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850" spc="-225" dirty="0">
                <a:solidFill>
                  <a:srgbClr val="FFFFFF"/>
                </a:solidFill>
                <a:latin typeface="Trebuchet MS"/>
                <a:cs typeface="Trebuchet MS"/>
              </a:rPr>
              <a:t>2.5 </a:t>
            </a:r>
            <a:r>
              <a:rPr sz="3850" spc="25" dirty="0">
                <a:solidFill>
                  <a:srgbClr val="FFFFFF"/>
                </a:solidFill>
                <a:latin typeface="Trebuchet MS"/>
                <a:cs typeface="Trebuchet MS"/>
              </a:rPr>
              <a:t>trillion </a:t>
            </a:r>
            <a:r>
              <a:rPr sz="3850" spc="90" dirty="0">
                <a:solidFill>
                  <a:srgbClr val="FFFFFF"/>
                </a:solidFill>
                <a:latin typeface="Trebuchet MS"/>
                <a:cs typeface="Trebuchet MS"/>
              </a:rPr>
              <a:t>searches </a:t>
            </a:r>
            <a:r>
              <a:rPr sz="3850" spc="55" dirty="0">
                <a:solidFill>
                  <a:srgbClr val="FFFFFF"/>
                </a:solidFill>
                <a:latin typeface="Trebuchet MS"/>
                <a:cs typeface="Trebuchet MS"/>
              </a:rPr>
              <a:t>per  </a:t>
            </a:r>
            <a:r>
              <a:rPr sz="3850" spc="-80" dirty="0">
                <a:solidFill>
                  <a:srgbClr val="FFFFFF"/>
                </a:solidFill>
                <a:latin typeface="Trebuchet MS"/>
                <a:cs typeface="Trebuchet MS"/>
              </a:rPr>
              <a:t>year.</a:t>
            </a:r>
            <a:endParaRPr sz="3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4650">
              <a:latin typeface="Trebuchet MS"/>
              <a:cs typeface="Trebuchet MS"/>
            </a:endParaRPr>
          </a:p>
          <a:p>
            <a:pPr marL="12700" marR="5080">
              <a:lnSpc>
                <a:spcPct val="116900"/>
              </a:lnSpc>
            </a:pPr>
            <a:r>
              <a:rPr sz="3850" spc="-60" dirty="0">
                <a:solidFill>
                  <a:srgbClr val="FFFFFF"/>
                </a:solidFill>
                <a:latin typeface="Trebuchet MS"/>
                <a:cs typeface="Trebuchet MS"/>
              </a:rPr>
              <a:t>After </a:t>
            </a:r>
            <a:r>
              <a:rPr sz="3850" spc="75" dirty="0">
                <a:solidFill>
                  <a:srgbClr val="FFFFFF"/>
                </a:solidFill>
                <a:latin typeface="Trebuchet MS"/>
                <a:cs typeface="Trebuchet MS"/>
              </a:rPr>
              <a:t>ranking </a:t>
            </a:r>
            <a:r>
              <a:rPr sz="3850" spc="100" dirty="0">
                <a:solidFill>
                  <a:srgbClr val="FFFFFF"/>
                </a:solidFill>
                <a:latin typeface="Trebuchet MS"/>
                <a:cs typeface="Trebuchet MS"/>
              </a:rPr>
              <a:t>high </a:t>
            </a:r>
            <a:r>
              <a:rPr sz="3850" spc="8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850" spc="-25" dirty="0">
                <a:solidFill>
                  <a:srgbClr val="FFFFFF"/>
                </a:solidFill>
                <a:latin typeface="Trebuchet MS"/>
                <a:cs typeface="Trebuchet MS"/>
              </a:rPr>
              <a:t>Google, </a:t>
            </a:r>
            <a:r>
              <a:rPr sz="3850" spc="9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850" spc="150" dirty="0">
                <a:solidFill>
                  <a:srgbClr val="FFFFFF"/>
                </a:solidFill>
                <a:latin typeface="Trebuchet MS"/>
                <a:cs typeface="Trebuchet MS"/>
              </a:rPr>
              <a:t>business </a:t>
            </a:r>
            <a:r>
              <a:rPr sz="3850" spc="65" dirty="0">
                <a:solidFill>
                  <a:srgbClr val="FFFFFF"/>
                </a:solidFill>
                <a:latin typeface="Trebuchet MS"/>
                <a:cs typeface="Trebuchet MS"/>
              </a:rPr>
              <a:t>can </a:t>
            </a:r>
            <a:r>
              <a:rPr sz="3850" spc="95" dirty="0">
                <a:solidFill>
                  <a:srgbClr val="FFFFFF"/>
                </a:solidFill>
                <a:latin typeface="Trebuchet MS"/>
                <a:cs typeface="Trebuchet MS"/>
              </a:rPr>
              <a:t>now  </a:t>
            </a:r>
            <a:r>
              <a:rPr sz="3850" spc="90" dirty="0">
                <a:solidFill>
                  <a:srgbClr val="FFFFFF"/>
                </a:solidFill>
                <a:latin typeface="Trebuchet MS"/>
                <a:cs typeface="Trebuchet MS"/>
              </a:rPr>
              <a:t>move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3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95" dirty="0">
                <a:solidFill>
                  <a:srgbClr val="FFFFFF"/>
                </a:solidFill>
                <a:latin typeface="Trebuchet MS"/>
                <a:cs typeface="Trebuchet MS"/>
              </a:rPr>
              <a:t>build</a:t>
            </a:r>
            <a:r>
              <a:rPr sz="38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35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0" dirty="0">
                <a:solidFill>
                  <a:srgbClr val="FFFFFF"/>
                </a:solidFill>
                <a:latin typeface="Trebuchet MS"/>
                <a:cs typeface="Trebuchet MS"/>
              </a:rPr>
              <a:t>credibility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4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8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60" dirty="0">
                <a:solidFill>
                  <a:srgbClr val="FFFFFF"/>
                </a:solidFill>
                <a:latin typeface="Trebuchet MS"/>
                <a:cs typeface="Trebuchet MS"/>
              </a:rPr>
              <a:t>trust.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40" dirty="0">
                <a:solidFill>
                  <a:srgbClr val="FFFFFF"/>
                </a:solidFill>
                <a:latin typeface="Trebuchet MS"/>
                <a:cs typeface="Trebuchet MS"/>
              </a:rPr>
              <a:t>Hence,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45" dirty="0">
                <a:solidFill>
                  <a:srgbClr val="FFFFFF"/>
                </a:solidFill>
                <a:latin typeface="Trebuchet MS"/>
                <a:cs typeface="Trebuchet MS"/>
              </a:rPr>
              <a:t>here  </a:t>
            </a:r>
            <a:r>
              <a:rPr sz="3850" spc="120" dirty="0">
                <a:solidFill>
                  <a:srgbClr val="FFDE58"/>
                </a:solidFill>
                <a:latin typeface="Trebuchet MS"/>
                <a:cs typeface="Trebuchet MS"/>
              </a:rPr>
              <a:t>SEO </a:t>
            </a:r>
            <a:r>
              <a:rPr sz="3850" spc="90" dirty="0">
                <a:solidFill>
                  <a:srgbClr val="FFDE58"/>
                </a:solidFill>
                <a:latin typeface="Trebuchet MS"/>
                <a:cs typeface="Trebuchet MS"/>
              </a:rPr>
              <a:t>assistance </a:t>
            </a:r>
            <a:r>
              <a:rPr sz="3850" spc="20" dirty="0">
                <a:solidFill>
                  <a:srgbClr val="FFDE58"/>
                </a:solidFill>
                <a:latin typeface="Trebuchet MS"/>
                <a:cs typeface="Trebuchet MS"/>
              </a:rPr>
              <a:t>for </a:t>
            </a:r>
            <a:r>
              <a:rPr sz="3850" spc="85" dirty="0">
                <a:solidFill>
                  <a:srgbClr val="FFDE58"/>
                </a:solidFill>
                <a:latin typeface="Trebuchet MS"/>
                <a:cs typeface="Trebuchet MS"/>
              </a:rPr>
              <a:t>start-ups </a:t>
            </a:r>
            <a:r>
              <a:rPr sz="3850" spc="65" dirty="0">
                <a:solidFill>
                  <a:srgbClr val="FFFFFF"/>
                </a:solidFill>
                <a:latin typeface="Trebuchet MS"/>
                <a:cs typeface="Trebuchet MS"/>
              </a:rPr>
              <a:t>can </a:t>
            </a:r>
            <a:r>
              <a:rPr sz="3850" spc="80" dirty="0">
                <a:solidFill>
                  <a:srgbClr val="FFFFFF"/>
                </a:solidFill>
                <a:latin typeface="Trebuchet MS"/>
                <a:cs typeface="Trebuchet MS"/>
              </a:rPr>
              <a:t>help  </a:t>
            </a:r>
            <a:r>
              <a:rPr sz="3850" spc="35" dirty="0">
                <a:solidFill>
                  <a:srgbClr val="FFFFFF"/>
                </a:solidFill>
                <a:latin typeface="Trebuchet MS"/>
                <a:cs typeface="Trebuchet MS"/>
              </a:rPr>
              <a:t>considerably.</a:t>
            </a:r>
            <a:endParaRPr sz="38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" y="2"/>
            <a:ext cx="18288378" cy="10400889"/>
            <a:chOff x="-1" y="2"/>
            <a:chExt cx="18288378" cy="10400889"/>
          </a:xfrm>
        </p:grpSpPr>
        <p:sp>
          <p:nvSpPr>
            <p:cNvPr id="5" name="object 5"/>
            <p:cNvSpPr/>
            <p:nvPr/>
          </p:nvSpPr>
          <p:spPr>
            <a:xfrm>
              <a:off x="-1" y="2"/>
              <a:ext cx="18288000" cy="1986914"/>
            </a:xfrm>
            <a:custGeom>
              <a:avLst/>
              <a:gdLst/>
              <a:ahLst/>
              <a:cxnLst/>
              <a:rect l="l" t="t" r="r" b="b"/>
              <a:pathLst>
                <a:path w="18288000" h="1986914">
                  <a:moveTo>
                    <a:pt x="0" y="1986753"/>
                  </a:moveTo>
                  <a:lnTo>
                    <a:pt x="18288000" y="1986753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9867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84980" y="1986899"/>
              <a:ext cx="6903018" cy="77917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36497" y="8735140"/>
              <a:ext cx="6151880" cy="1551940"/>
            </a:xfrm>
            <a:custGeom>
              <a:avLst/>
              <a:gdLst/>
              <a:ahLst/>
              <a:cxnLst/>
              <a:rect l="l" t="t" r="r" b="b"/>
              <a:pathLst>
                <a:path w="6151880" h="1551940">
                  <a:moveTo>
                    <a:pt x="6151500" y="1551858"/>
                  </a:moveTo>
                  <a:lnTo>
                    <a:pt x="0" y="1551858"/>
                  </a:lnTo>
                  <a:lnTo>
                    <a:pt x="896617" y="0"/>
                  </a:lnTo>
                  <a:lnTo>
                    <a:pt x="6151500" y="0"/>
                  </a:lnTo>
                  <a:lnTo>
                    <a:pt x="6151500" y="15518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87425" y="8011046"/>
              <a:ext cx="3067049" cy="23898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5933" y="514305"/>
            <a:ext cx="1642745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900" spc="-90" dirty="0">
                <a:solidFill>
                  <a:srgbClr val="009900"/>
                </a:solidFill>
              </a:rPr>
              <a:t>Optimizing </a:t>
            </a:r>
            <a:r>
              <a:rPr sz="6900" spc="-75" dirty="0"/>
              <a:t>for </a:t>
            </a:r>
            <a:r>
              <a:rPr sz="6900" spc="20" dirty="0"/>
              <a:t>Google </a:t>
            </a:r>
            <a:r>
              <a:rPr sz="6900" spc="-5" dirty="0"/>
              <a:t>Increases</a:t>
            </a:r>
            <a:r>
              <a:rPr sz="6900" spc="-1460" dirty="0"/>
              <a:t> </a:t>
            </a:r>
            <a:r>
              <a:rPr sz="6900" spc="-65" dirty="0"/>
              <a:t>Integrity</a:t>
            </a:r>
            <a:endParaRPr sz="6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11882"/>
            <a:ext cx="18288000" cy="8175625"/>
          </a:xfrm>
          <a:custGeom>
            <a:avLst/>
            <a:gdLst/>
            <a:ahLst/>
            <a:cxnLst/>
            <a:rect l="l" t="t" r="r" b="b"/>
            <a:pathLst>
              <a:path w="18288000" h="8175625">
                <a:moveTo>
                  <a:pt x="0" y="8175117"/>
                </a:moveTo>
                <a:lnTo>
                  <a:pt x="18288000" y="8175117"/>
                </a:lnTo>
                <a:lnTo>
                  <a:pt x="18288000" y="0"/>
                </a:lnTo>
                <a:lnTo>
                  <a:pt x="0" y="0"/>
                </a:lnTo>
                <a:lnTo>
                  <a:pt x="0" y="8175117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2112010"/>
          </a:xfrm>
          <a:custGeom>
            <a:avLst/>
            <a:gdLst/>
            <a:ahLst/>
            <a:cxnLst/>
            <a:rect l="l" t="t" r="r" b="b"/>
            <a:pathLst>
              <a:path w="18288000" h="2112010">
                <a:moveTo>
                  <a:pt x="0" y="2111882"/>
                </a:moveTo>
                <a:lnTo>
                  <a:pt x="18288000" y="2111882"/>
                </a:lnTo>
                <a:lnTo>
                  <a:pt x="18288000" y="0"/>
                </a:lnTo>
                <a:lnTo>
                  <a:pt x="0" y="0"/>
                </a:lnTo>
                <a:lnTo>
                  <a:pt x="0" y="2111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330445"/>
            <a:ext cx="18287999" cy="7953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284" y="2185757"/>
            <a:ext cx="11910060" cy="756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465">
              <a:lnSpc>
                <a:spcPct val="116900"/>
              </a:lnSpc>
              <a:spcBef>
                <a:spcPts val="95"/>
              </a:spcBef>
            </a:pPr>
            <a:r>
              <a:rPr sz="3850" spc="60" dirty="0">
                <a:solidFill>
                  <a:srgbClr val="FFFFFF"/>
                </a:solidFill>
                <a:latin typeface="Trebuchet MS"/>
                <a:cs typeface="Trebuchet MS"/>
              </a:rPr>
              <a:t>Through</a:t>
            </a:r>
            <a:r>
              <a:rPr sz="38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70" dirty="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8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45" dirty="0">
                <a:solidFill>
                  <a:srgbClr val="FFFFFF"/>
                </a:solidFill>
                <a:latin typeface="Trebuchet MS"/>
                <a:cs typeface="Trebuchet MS"/>
              </a:rPr>
              <a:t>SEO,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35" dirty="0">
                <a:solidFill>
                  <a:srgbClr val="FFFFFF"/>
                </a:solidFill>
                <a:latin typeface="Trebuchet MS"/>
                <a:cs typeface="Trebuchet MS"/>
              </a:rPr>
              <a:t>businesses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5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38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20" dirty="0">
                <a:solidFill>
                  <a:srgbClr val="FFFFFF"/>
                </a:solidFill>
                <a:latin typeface="Trebuchet MS"/>
                <a:cs typeface="Trebuchet MS"/>
              </a:rPr>
              <a:t>collect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40" dirty="0">
                <a:solidFill>
                  <a:srgbClr val="FFFFFF"/>
                </a:solidFill>
                <a:latin typeface="Trebuchet MS"/>
                <a:cs typeface="Trebuchet MS"/>
              </a:rPr>
              <a:t>data  </a:t>
            </a:r>
            <a:r>
              <a:rPr sz="3850" spc="75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55" dirty="0">
                <a:solidFill>
                  <a:srgbClr val="FFFFFF"/>
                </a:solidFill>
                <a:latin typeface="Trebuchet MS"/>
                <a:cs typeface="Trebuchet MS"/>
              </a:rPr>
              <a:t>customer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dirty="0">
                <a:solidFill>
                  <a:srgbClr val="FFFFFF"/>
                </a:solidFill>
                <a:latin typeface="Trebuchet MS"/>
                <a:cs typeface="Trebuchet MS"/>
              </a:rPr>
              <a:t>behavior.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30" dirty="0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4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dirty="0">
                <a:solidFill>
                  <a:srgbClr val="FFFFFF"/>
                </a:solidFill>
                <a:latin typeface="Trebuchet MS"/>
                <a:cs typeface="Trebuchet MS"/>
              </a:rPr>
              <a:t>collected  </a:t>
            </a:r>
            <a:r>
              <a:rPr sz="3850" spc="20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3850" spc="90" dirty="0">
                <a:solidFill>
                  <a:srgbClr val="FFFFFF"/>
                </a:solidFill>
                <a:latin typeface="Trebuchet MS"/>
                <a:cs typeface="Trebuchet MS"/>
              </a:rPr>
              <a:t>user </a:t>
            </a:r>
            <a:r>
              <a:rPr sz="3850" dirty="0">
                <a:solidFill>
                  <a:srgbClr val="FFFFFF"/>
                </a:solidFill>
                <a:latin typeface="Trebuchet MS"/>
                <a:cs typeface="Trebuchet MS"/>
              </a:rPr>
              <a:t>behavior, </a:t>
            </a:r>
            <a:r>
              <a:rPr sz="3850" spc="60" dirty="0">
                <a:solidFill>
                  <a:srgbClr val="FFFFFF"/>
                </a:solidFill>
                <a:latin typeface="Trebuchet MS"/>
                <a:cs typeface="Trebuchet MS"/>
              </a:rPr>
              <a:t>conversation </a:t>
            </a:r>
            <a:r>
              <a:rPr sz="3850" spc="-20" dirty="0">
                <a:solidFill>
                  <a:srgbClr val="FFFFFF"/>
                </a:solidFill>
                <a:latin typeface="Trebuchet MS"/>
                <a:cs typeface="Trebuchet MS"/>
              </a:rPr>
              <a:t>rate </a:t>
            </a:r>
            <a:r>
              <a:rPr sz="3850" spc="-10" dirty="0">
                <a:solidFill>
                  <a:srgbClr val="FFFFFF"/>
                </a:solidFill>
                <a:latin typeface="Trebuchet MS"/>
                <a:cs typeface="Trebuchet MS"/>
              </a:rPr>
              <a:t>optimization,  </a:t>
            </a:r>
            <a:r>
              <a:rPr sz="3850" spc="20" dirty="0">
                <a:solidFill>
                  <a:srgbClr val="FFFFFF"/>
                </a:solidFill>
                <a:latin typeface="Trebuchet MS"/>
                <a:cs typeface="Trebuchet MS"/>
              </a:rPr>
              <a:t>content </a:t>
            </a:r>
            <a:r>
              <a:rPr sz="3850" spc="-10" dirty="0">
                <a:solidFill>
                  <a:srgbClr val="FFFFFF"/>
                </a:solidFill>
                <a:latin typeface="Trebuchet MS"/>
                <a:cs typeface="Trebuchet MS"/>
              </a:rPr>
              <a:t>performance, </a:t>
            </a:r>
            <a:r>
              <a:rPr sz="3850" spc="-5" dirty="0">
                <a:solidFill>
                  <a:srgbClr val="FFFFFF"/>
                </a:solidFill>
                <a:latin typeface="Trebuchet MS"/>
                <a:cs typeface="Trebuchet MS"/>
              </a:rPr>
              <a:t>engagement, </a:t>
            </a:r>
            <a:r>
              <a:rPr sz="3850" spc="-10" dirty="0">
                <a:solidFill>
                  <a:srgbClr val="FFFFFF"/>
                </a:solidFill>
                <a:latin typeface="Trebuchet MS"/>
                <a:cs typeface="Trebuchet MS"/>
              </a:rPr>
              <a:t>accessibility, </a:t>
            </a:r>
            <a:r>
              <a:rPr sz="3850" spc="125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3850" spc="-15" dirty="0">
                <a:solidFill>
                  <a:srgbClr val="FFFFFF"/>
                </a:solidFill>
                <a:latin typeface="Trebuchet MS"/>
                <a:cs typeface="Trebuchet MS"/>
              </a:rPr>
              <a:t>others.</a:t>
            </a:r>
            <a:endParaRPr sz="3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4650">
              <a:latin typeface="Trebuchet MS"/>
              <a:cs typeface="Trebuchet MS"/>
            </a:endParaRPr>
          </a:p>
          <a:p>
            <a:pPr marL="12700" marR="5080">
              <a:lnSpc>
                <a:spcPct val="116900"/>
              </a:lnSpc>
            </a:pPr>
            <a:r>
              <a:rPr sz="3850" spc="-2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3850" spc="6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3850" spc="-70" dirty="0">
                <a:solidFill>
                  <a:srgbClr val="FFFFFF"/>
                </a:solidFill>
                <a:latin typeface="Trebuchet MS"/>
                <a:cs typeface="Trebuchet MS"/>
              </a:rPr>
              <a:t>data, </a:t>
            </a:r>
            <a:r>
              <a:rPr sz="3850" spc="135" dirty="0">
                <a:solidFill>
                  <a:srgbClr val="FFFFFF"/>
                </a:solidFill>
                <a:latin typeface="Trebuchet MS"/>
                <a:cs typeface="Trebuchet MS"/>
              </a:rPr>
              <a:t>businesses </a:t>
            </a:r>
            <a:r>
              <a:rPr sz="3850" spc="50" dirty="0">
                <a:solidFill>
                  <a:srgbClr val="FFFFFF"/>
                </a:solidFill>
                <a:latin typeface="Trebuchet MS"/>
                <a:cs typeface="Trebuchet MS"/>
              </a:rPr>
              <a:t>can </a:t>
            </a:r>
            <a:r>
              <a:rPr sz="3850" spc="-35" dirty="0">
                <a:solidFill>
                  <a:srgbClr val="FFFFFF"/>
                </a:solidFill>
                <a:latin typeface="Trebuchet MS"/>
                <a:cs typeface="Trebuchet MS"/>
              </a:rPr>
              <a:t>detect </a:t>
            </a:r>
            <a:r>
              <a:rPr sz="3850" spc="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850" spc="10" dirty="0">
                <a:solidFill>
                  <a:srgbClr val="FFFFFF"/>
                </a:solidFill>
                <a:latin typeface="Trebuchet MS"/>
                <a:cs typeface="Trebuchet MS"/>
              </a:rPr>
              <a:t>flaws </a:t>
            </a:r>
            <a:r>
              <a:rPr sz="3850" spc="50" dirty="0">
                <a:solidFill>
                  <a:srgbClr val="FFFFFF"/>
                </a:solidFill>
                <a:latin typeface="Trebuchet MS"/>
                <a:cs typeface="Trebuchet MS"/>
              </a:rPr>
              <a:t>can  </a:t>
            </a:r>
            <a:r>
              <a:rPr sz="3850" spc="40" dirty="0">
                <a:solidFill>
                  <a:srgbClr val="FFFFFF"/>
                </a:solidFill>
                <a:latin typeface="Trebuchet MS"/>
                <a:cs typeface="Trebuchet MS"/>
              </a:rPr>
              <a:t>learn </a:t>
            </a:r>
            <a:r>
              <a:rPr sz="3850" spc="75" dirty="0">
                <a:solidFill>
                  <a:srgbClr val="FFFFFF"/>
                </a:solidFill>
                <a:latin typeface="Trebuchet MS"/>
                <a:cs typeface="Trebuchet MS"/>
              </a:rPr>
              <a:t>how </a:t>
            </a:r>
            <a:r>
              <a:rPr sz="3850" spc="2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850" spc="125" dirty="0">
                <a:solidFill>
                  <a:srgbClr val="FFFFFF"/>
                </a:solidFill>
                <a:latin typeface="Trebuchet MS"/>
                <a:cs typeface="Trebuchet MS"/>
              </a:rPr>
              <a:t>use </a:t>
            </a:r>
            <a:r>
              <a:rPr sz="3850" spc="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850" spc="50" dirty="0">
                <a:solidFill>
                  <a:srgbClr val="FFFFFF"/>
                </a:solidFill>
                <a:latin typeface="Trebuchet MS"/>
                <a:cs typeface="Trebuchet MS"/>
              </a:rPr>
              <a:t>navigation </a:t>
            </a:r>
            <a:r>
              <a:rPr sz="3850" spc="2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850" spc="75" dirty="0">
                <a:solidFill>
                  <a:srgbClr val="FFFFFF"/>
                </a:solidFill>
                <a:latin typeface="Trebuchet MS"/>
                <a:cs typeface="Trebuchet MS"/>
              </a:rPr>
              <a:t>expand </a:t>
            </a:r>
            <a:r>
              <a:rPr sz="3850" spc="-5" dirty="0">
                <a:solidFill>
                  <a:srgbClr val="FFFFFF"/>
                </a:solidFill>
                <a:latin typeface="Trebuchet MS"/>
                <a:cs typeface="Trebuchet MS"/>
              </a:rPr>
              <a:t>their  </a:t>
            </a:r>
            <a:r>
              <a:rPr sz="3850" spc="70" dirty="0">
                <a:solidFill>
                  <a:srgbClr val="FFFFFF"/>
                </a:solidFill>
                <a:latin typeface="Trebuchet MS"/>
                <a:cs typeface="Trebuchet MS"/>
              </a:rPr>
              <a:t>business.</a:t>
            </a:r>
            <a:r>
              <a:rPr sz="38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70" dirty="0">
                <a:solidFill>
                  <a:srgbClr val="FFFFFF"/>
                </a:solidFill>
                <a:latin typeface="Trebuchet MS"/>
                <a:cs typeface="Trebuchet MS"/>
              </a:rPr>
              <a:t>Thus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65" dirty="0">
                <a:solidFill>
                  <a:srgbClr val="FFFFFF"/>
                </a:solidFill>
                <a:latin typeface="Trebuchet MS"/>
                <a:cs typeface="Trebuchet MS"/>
              </a:rPr>
              <a:t>opting</a:t>
            </a:r>
            <a:r>
              <a:rPr sz="38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1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385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30" dirty="0">
                <a:solidFill>
                  <a:srgbClr val="FFDE58"/>
                </a:solidFill>
                <a:latin typeface="Trebuchet MS"/>
                <a:cs typeface="Trebuchet MS"/>
              </a:rPr>
              <a:t>affordable</a:t>
            </a:r>
            <a:r>
              <a:rPr sz="3850" spc="-140" dirty="0">
                <a:solidFill>
                  <a:srgbClr val="FFDE58"/>
                </a:solidFill>
                <a:latin typeface="Trebuchet MS"/>
                <a:cs typeface="Trebuchet MS"/>
              </a:rPr>
              <a:t> </a:t>
            </a:r>
            <a:r>
              <a:rPr sz="3850" spc="105" dirty="0">
                <a:solidFill>
                  <a:srgbClr val="FFDE58"/>
                </a:solidFill>
                <a:latin typeface="Trebuchet MS"/>
                <a:cs typeface="Trebuchet MS"/>
              </a:rPr>
              <a:t>SEO</a:t>
            </a:r>
            <a:r>
              <a:rPr sz="3850" spc="-145" dirty="0">
                <a:solidFill>
                  <a:srgbClr val="FFDE58"/>
                </a:solidFill>
                <a:latin typeface="Trebuchet MS"/>
                <a:cs typeface="Trebuchet MS"/>
              </a:rPr>
              <a:t> </a:t>
            </a:r>
            <a:r>
              <a:rPr sz="3850" spc="80" dirty="0">
                <a:solidFill>
                  <a:srgbClr val="FFDE58"/>
                </a:solidFill>
                <a:latin typeface="Trebuchet MS"/>
                <a:cs typeface="Trebuchet MS"/>
              </a:rPr>
              <a:t>company  </a:t>
            </a:r>
            <a:r>
              <a:rPr sz="3850" spc="70" dirty="0">
                <a:solidFill>
                  <a:srgbClr val="FFDE58"/>
                </a:solidFill>
                <a:latin typeface="Trebuchet MS"/>
                <a:cs typeface="Trebuchet MS"/>
              </a:rPr>
              <a:t>in </a:t>
            </a:r>
            <a:r>
              <a:rPr sz="3850" spc="45" dirty="0">
                <a:solidFill>
                  <a:srgbClr val="FFDE58"/>
                </a:solidFill>
                <a:latin typeface="Trebuchet MS"/>
                <a:cs typeface="Trebuchet MS"/>
              </a:rPr>
              <a:t>Delhi </a:t>
            </a:r>
            <a:r>
              <a:rPr sz="3850" spc="50" dirty="0">
                <a:solidFill>
                  <a:srgbClr val="FFFFFF"/>
                </a:solidFill>
                <a:latin typeface="Trebuchet MS"/>
                <a:cs typeface="Trebuchet MS"/>
              </a:rPr>
              <a:t>can </a:t>
            </a:r>
            <a:r>
              <a:rPr sz="3850" spc="70" dirty="0">
                <a:solidFill>
                  <a:srgbClr val="FFFFFF"/>
                </a:solidFill>
                <a:latin typeface="Trebuchet MS"/>
                <a:cs typeface="Trebuchet MS"/>
              </a:rPr>
              <a:t>help </a:t>
            </a:r>
            <a:r>
              <a:rPr sz="3850" spc="65" dirty="0">
                <a:solidFill>
                  <a:srgbClr val="FFFFFF"/>
                </a:solidFill>
                <a:latin typeface="Trebuchet MS"/>
                <a:cs typeface="Trebuchet MS"/>
              </a:rPr>
              <a:t>develop </a:t>
            </a:r>
            <a:r>
              <a:rPr sz="3850" spc="7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850" spc="140" dirty="0">
                <a:solidFill>
                  <a:srgbClr val="FFFFFF"/>
                </a:solidFill>
                <a:latin typeface="Trebuchet MS"/>
                <a:cs typeface="Trebuchet MS"/>
              </a:rPr>
              <a:t>business </a:t>
            </a:r>
            <a:r>
              <a:rPr sz="3850" spc="35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3850" spc="25" dirty="0">
                <a:solidFill>
                  <a:srgbClr val="FFFFFF"/>
                </a:solidFill>
                <a:latin typeface="Trebuchet MS"/>
                <a:cs typeface="Trebuchet MS"/>
              </a:rPr>
              <a:t>its </a:t>
            </a:r>
            <a:r>
              <a:rPr sz="3850" spc="95" dirty="0">
                <a:solidFill>
                  <a:srgbClr val="FFFFFF"/>
                </a:solidFill>
                <a:latin typeface="Trebuchet MS"/>
                <a:cs typeface="Trebuchet MS"/>
              </a:rPr>
              <a:t>seed  </a:t>
            </a:r>
            <a:r>
              <a:rPr sz="3850" spc="-45" dirty="0">
                <a:solidFill>
                  <a:srgbClr val="FFFFFF"/>
                </a:solidFill>
                <a:latin typeface="Trebuchet MS"/>
                <a:cs typeface="Trebuchet MS"/>
              </a:rPr>
              <a:t>stage.</a:t>
            </a:r>
            <a:endParaRPr sz="385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342114" y="2111928"/>
            <a:ext cx="5946465" cy="8316595"/>
            <a:chOff x="12342114" y="2111928"/>
            <a:chExt cx="5946465" cy="8316595"/>
          </a:xfrm>
        </p:grpSpPr>
        <p:sp>
          <p:nvSpPr>
            <p:cNvPr id="7" name="object 7"/>
            <p:cNvSpPr/>
            <p:nvPr/>
          </p:nvSpPr>
          <p:spPr>
            <a:xfrm>
              <a:off x="13502584" y="8881902"/>
              <a:ext cx="4785995" cy="1405255"/>
            </a:xfrm>
            <a:custGeom>
              <a:avLst/>
              <a:gdLst/>
              <a:ahLst/>
              <a:cxnLst/>
              <a:rect l="l" t="t" r="r" b="b"/>
              <a:pathLst>
                <a:path w="4785994" h="1405254">
                  <a:moveTo>
                    <a:pt x="4785415" y="1405097"/>
                  </a:moveTo>
                  <a:lnTo>
                    <a:pt x="0" y="1405097"/>
                  </a:lnTo>
                  <a:lnTo>
                    <a:pt x="810845" y="0"/>
                  </a:lnTo>
                  <a:lnTo>
                    <a:pt x="4785415" y="0"/>
                  </a:lnTo>
                  <a:lnTo>
                    <a:pt x="4785415" y="14050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42114" y="2111928"/>
              <a:ext cx="5945885" cy="6769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68385" y="8166292"/>
              <a:ext cx="2752253" cy="22622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>
                <a:solidFill>
                  <a:srgbClr val="009900"/>
                </a:solidFill>
              </a:rPr>
              <a:t>SEO</a:t>
            </a:r>
            <a:r>
              <a:rPr spc="-400" dirty="0">
                <a:solidFill>
                  <a:srgbClr val="009900"/>
                </a:solidFill>
              </a:rPr>
              <a:t> </a:t>
            </a:r>
            <a:r>
              <a:rPr spc="-90" dirty="0">
                <a:solidFill>
                  <a:srgbClr val="009900"/>
                </a:solidFill>
              </a:rPr>
              <a:t>Experts</a:t>
            </a:r>
            <a:r>
              <a:rPr spc="-400" dirty="0">
                <a:solidFill>
                  <a:srgbClr val="009900"/>
                </a:solidFill>
              </a:rPr>
              <a:t> </a:t>
            </a:r>
            <a:r>
              <a:rPr spc="-35" dirty="0"/>
              <a:t>Help</a:t>
            </a:r>
            <a:r>
              <a:rPr spc="-395" dirty="0"/>
              <a:t> </a:t>
            </a:r>
            <a:r>
              <a:rPr spc="-90" dirty="0"/>
              <a:t>in</a:t>
            </a:r>
            <a:r>
              <a:rPr spc="-400" dirty="0"/>
              <a:t> </a:t>
            </a:r>
            <a:r>
              <a:rPr spc="-60" dirty="0"/>
              <a:t>Taking</a:t>
            </a:r>
            <a:r>
              <a:rPr spc="-395" dirty="0"/>
              <a:t> </a:t>
            </a:r>
            <a:r>
              <a:rPr spc="5" dirty="0"/>
              <a:t>Right</a:t>
            </a:r>
            <a:r>
              <a:rPr spc="-400" dirty="0"/>
              <a:t> </a:t>
            </a:r>
            <a:r>
              <a:rPr spc="20" dirty="0"/>
              <a:t>Decisions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596"/>
            <a:ext cx="18288000" cy="10273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9689" y="2135884"/>
            <a:ext cx="11767185" cy="6597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0"/>
              </a:spcBef>
            </a:pPr>
            <a:r>
              <a:rPr sz="3700" spc="50" dirty="0">
                <a:solidFill>
                  <a:srgbClr val="FFFFFF"/>
                </a:solidFill>
                <a:latin typeface="Trebuchet MS"/>
                <a:cs typeface="Trebuchet MS"/>
              </a:rPr>
              <a:t>Properly 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optimizing </a:t>
            </a:r>
            <a:r>
              <a:rPr sz="3700" spc="8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700" spc="25" dirty="0">
                <a:solidFill>
                  <a:srgbClr val="FFFFFF"/>
                </a:solidFill>
                <a:latin typeface="Trebuchet MS"/>
                <a:cs typeface="Trebuchet MS"/>
              </a:rPr>
              <a:t>website </a:t>
            </a:r>
            <a:r>
              <a:rPr sz="3700" spc="60" dirty="0">
                <a:solidFill>
                  <a:srgbClr val="FFFFFF"/>
                </a:solidFill>
                <a:latin typeface="Trebuchet MS"/>
                <a:cs typeface="Trebuchet MS"/>
              </a:rPr>
              <a:t>can </a:t>
            </a:r>
            <a:r>
              <a:rPr sz="3700" spc="-30" dirty="0">
                <a:solidFill>
                  <a:srgbClr val="FFFFFF"/>
                </a:solidFill>
                <a:latin typeface="Trebuchet MS"/>
                <a:cs typeface="Trebuchet MS"/>
              </a:rPr>
              <a:t>fetch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considerable  </a:t>
            </a:r>
            <a:r>
              <a:rPr sz="3700" spc="-55" dirty="0">
                <a:solidFill>
                  <a:srgbClr val="FFFFFF"/>
                </a:solidFill>
                <a:latin typeface="Trebuchet MS"/>
                <a:cs typeface="Trebuchet MS"/>
              </a:rPr>
              <a:t>traffic </a:t>
            </a:r>
            <a:r>
              <a:rPr sz="3700" spc="2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3700" spc="8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business. </a:t>
            </a:r>
            <a:r>
              <a:rPr sz="3700" spc="9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3700" spc="45" dirty="0">
                <a:solidFill>
                  <a:srgbClr val="FFFFFF"/>
                </a:solidFill>
                <a:latin typeface="Trebuchet MS"/>
                <a:cs typeface="Trebuchet MS"/>
              </a:rPr>
              <a:t>reported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3700" spc="-35" dirty="0">
                <a:solidFill>
                  <a:srgbClr val="FFFFFF"/>
                </a:solidFill>
                <a:latin typeface="Trebuchet MS"/>
                <a:cs typeface="Trebuchet MS"/>
              </a:rPr>
              <a:t>Moz, </a:t>
            </a:r>
            <a:r>
              <a:rPr sz="3700" spc="1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700" spc="-5" dirty="0">
                <a:solidFill>
                  <a:srgbClr val="FFFFFF"/>
                </a:solidFill>
                <a:latin typeface="Trebuchet MS"/>
                <a:cs typeface="Trebuchet MS"/>
              </a:rPr>
              <a:t>first 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page </a:t>
            </a:r>
            <a:r>
              <a:rPr sz="3700" spc="3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700" spc="50" dirty="0">
                <a:solidFill>
                  <a:srgbClr val="FFFFFF"/>
                </a:solidFill>
                <a:latin typeface="Trebuchet MS"/>
                <a:cs typeface="Trebuchet MS"/>
              </a:rPr>
              <a:t>Google gets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71% </a:t>
            </a:r>
            <a:r>
              <a:rPr sz="3700" spc="-55" dirty="0">
                <a:solidFill>
                  <a:srgbClr val="FFFFFF"/>
                </a:solidFill>
                <a:latin typeface="Trebuchet MS"/>
                <a:cs typeface="Trebuchet MS"/>
              </a:rPr>
              <a:t>traffic </a:t>
            </a:r>
            <a:r>
              <a:rPr sz="3700" spc="25" dirty="0">
                <a:solidFill>
                  <a:srgbClr val="FFFFFF"/>
                </a:solidFill>
                <a:latin typeface="Trebuchet MS"/>
                <a:cs typeface="Trebuchet MS"/>
              </a:rPr>
              <a:t>clicks </a:t>
            </a:r>
            <a:r>
              <a:rPr sz="3700" spc="13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700" spc="155" dirty="0">
                <a:solidFill>
                  <a:srgbClr val="FFFFFF"/>
                </a:solidFill>
                <a:latin typeface="Trebuchet MS"/>
                <a:cs typeface="Trebuchet MS"/>
              </a:rPr>
              <a:t>has  </a:t>
            </a:r>
            <a:r>
              <a:rPr sz="3700" spc="45" dirty="0">
                <a:solidFill>
                  <a:srgbClr val="FFFFFF"/>
                </a:solidFill>
                <a:latin typeface="Trebuchet MS"/>
                <a:cs typeface="Trebuchet MS"/>
              </a:rPr>
              <a:t>skyrocketed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254" dirty="0">
                <a:solidFill>
                  <a:srgbClr val="FFFFFF"/>
                </a:solidFill>
                <a:latin typeface="Trebuchet MS"/>
                <a:cs typeface="Trebuchet MS"/>
              </a:rPr>
              <a:t>92%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rebuchet MS"/>
                <a:cs typeface="Trebuchet MS"/>
              </a:rPr>
              <a:t>recent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25" dirty="0">
                <a:solidFill>
                  <a:srgbClr val="FFFFFF"/>
                </a:solidFill>
                <a:latin typeface="Trebuchet MS"/>
                <a:cs typeface="Trebuchet MS"/>
              </a:rPr>
              <a:t>years.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50" dirty="0">
                <a:solidFill>
                  <a:srgbClr val="FFFFFF"/>
                </a:solidFill>
                <a:latin typeface="Trebuchet MS"/>
                <a:cs typeface="Trebuchet MS"/>
              </a:rPr>
              <a:t>comparison,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3700" spc="114" dirty="0">
                <a:solidFill>
                  <a:srgbClr val="FFFFFF"/>
                </a:solidFill>
                <a:latin typeface="Trebuchet MS"/>
                <a:cs typeface="Trebuchet MS"/>
              </a:rPr>
              <a:t>second</a:t>
            </a:r>
            <a:r>
              <a:rPr sz="3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page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85" dirty="0">
                <a:solidFill>
                  <a:srgbClr val="FFFFFF"/>
                </a:solidFill>
                <a:latin typeface="Trebuchet MS"/>
                <a:cs typeface="Trebuchet MS"/>
              </a:rPr>
              <a:t>only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50" dirty="0">
                <a:solidFill>
                  <a:srgbClr val="FFFFFF"/>
                </a:solidFill>
                <a:latin typeface="Trebuchet MS"/>
                <a:cs typeface="Trebuchet MS"/>
              </a:rPr>
              <a:t>gets</a:t>
            </a:r>
            <a:r>
              <a:rPr sz="37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85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450" dirty="0">
                <a:solidFill>
                  <a:srgbClr val="FFFFFF"/>
                </a:solidFill>
                <a:latin typeface="Trebuchet MS"/>
                <a:cs typeface="Trebuchet MS"/>
              </a:rPr>
              <a:t>6%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45" dirty="0">
                <a:solidFill>
                  <a:srgbClr val="FFFFFF"/>
                </a:solidFill>
                <a:latin typeface="Trebuchet MS"/>
                <a:cs typeface="Trebuchet MS"/>
              </a:rPr>
              <a:t>clicks.</a:t>
            </a:r>
            <a:endParaRPr sz="3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Trebuchet MS"/>
              <a:cs typeface="Trebuchet MS"/>
            </a:endParaRPr>
          </a:p>
          <a:p>
            <a:pPr marL="12700" marR="567055">
              <a:lnSpc>
                <a:spcPct val="116599"/>
              </a:lnSpc>
            </a:pPr>
            <a:r>
              <a:rPr sz="3700" spc="-35" dirty="0">
                <a:solidFill>
                  <a:srgbClr val="FFFFFF"/>
                </a:solidFill>
                <a:latin typeface="Trebuchet MS"/>
                <a:cs typeface="Trebuchet MS"/>
              </a:rPr>
              <a:t>Thus,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70" dirty="0">
                <a:solidFill>
                  <a:srgbClr val="FFFFFF"/>
                </a:solidFill>
                <a:latin typeface="Trebuchet MS"/>
                <a:cs typeface="Trebuchet MS"/>
              </a:rPr>
              <a:t>ranking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7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rebuchet MS"/>
                <a:cs typeface="Trebuchet MS"/>
              </a:rPr>
              <a:t>first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page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6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25" dirty="0">
                <a:solidFill>
                  <a:srgbClr val="FFFFFF"/>
                </a:solidFill>
                <a:latin typeface="Trebuchet MS"/>
                <a:cs typeface="Trebuchet MS"/>
              </a:rPr>
              <a:t>boost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45" dirty="0">
                <a:solidFill>
                  <a:srgbClr val="FFFFFF"/>
                </a:solidFill>
                <a:latin typeface="Trebuchet MS"/>
                <a:cs typeface="Trebuchet MS"/>
              </a:rPr>
              <a:t>business 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considerably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7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45" dirty="0">
                <a:solidFill>
                  <a:srgbClr val="FFFFFF"/>
                </a:solidFill>
                <a:latin typeface="Trebuchet MS"/>
                <a:cs typeface="Trebuchet MS"/>
              </a:rPr>
              <a:t>yielding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00" dirty="0">
                <a:solidFill>
                  <a:srgbClr val="FFFFFF"/>
                </a:solidFill>
                <a:latin typeface="Trebuchet MS"/>
                <a:cs typeface="Trebuchet MS"/>
              </a:rPr>
              <a:t>conversions</a:t>
            </a:r>
            <a:r>
              <a:rPr sz="37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3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20" dirty="0">
                <a:solidFill>
                  <a:srgbClr val="FFFFFF"/>
                </a:solidFill>
                <a:latin typeface="Trebuchet MS"/>
                <a:cs typeface="Trebuchet MS"/>
              </a:rPr>
              <a:t>revenue.</a:t>
            </a:r>
            <a:endParaRPr sz="3700">
              <a:latin typeface="Trebuchet MS"/>
              <a:cs typeface="Trebuchet MS"/>
            </a:endParaRPr>
          </a:p>
          <a:p>
            <a:pPr marL="12700" marR="466725">
              <a:lnSpc>
                <a:spcPts val="5180"/>
              </a:lnSpc>
              <a:spcBef>
                <a:spcPts val="295"/>
              </a:spcBef>
            </a:pPr>
            <a:r>
              <a:rPr sz="3700" spc="-35" dirty="0">
                <a:solidFill>
                  <a:srgbClr val="FFFFFF"/>
                </a:solidFill>
                <a:latin typeface="Trebuchet MS"/>
                <a:cs typeface="Trebuchet MS"/>
              </a:rPr>
              <a:t>Thus,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2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40" dirty="0">
                <a:solidFill>
                  <a:srgbClr val="FFDE58"/>
                </a:solidFill>
                <a:latin typeface="Trebuchet MS"/>
                <a:cs typeface="Trebuchet MS"/>
              </a:rPr>
              <a:t>affordable</a:t>
            </a:r>
            <a:r>
              <a:rPr sz="3700" spc="-130" dirty="0">
                <a:solidFill>
                  <a:srgbClr val="FFDE58"/>
                </a:solidFill>
                <a:latin typeface="Trebuchet MS"/>
                <a:cs typeface="Trebuchet MS"/>
              </a:rPr>
              <a:t> </a:t>
            </a:r>
            <a:r>
              <a:rPr sz="3700" spc="110" dirty="0">
                <a:solidFill>
                  <a:srgbClr val="FFDE58"/>
                </a:solidFill>
                <a:latin typeface="Trebuchet MS"/>
                <a:cs typeface="Trebuchet MS"/>
              </a:rPr>
              <a:t>SEO</a:t>
            </a:r>
            <a:r>
              <a:rPr sz="3700" spc="-130" dirty="0">
                <a:solidFill>
                  <a:srgbClr val="FFDE58"/>
                </a:solidFill>
                <a:latin typeface="Trebuchet MS"/>
                <a:cs typeface="Trebuchet MS"/>
              </a:rPr>
              <a:t> </a:t>
            </a:r>
            <a:r>
              <a:rPr sz="3700" spc="90" dirty="0">
                <a:solidFill>
                  <a:srgbClr val="FFDE58"/>
                </a:solidFill>
                <a:latin typeface="Trebuchet MS"/>
                <a:cs typeface="Trebuchet MS"/>
              </a:rPr>
              <a:t>company</a:t>
            </a:r>
            <a:r>
              <a:rPr sz="3700" spc="-130" dirty="0">
                <a:solidFill>
                  <a:srgbClr val="FFDE58"/>
                </a:solidFill>
                <a:latin typeface="Trebuchet MS"/>
                <a:cs typeface="Trebuchet MS"/>
              </a:rPr>
              <a:t> </a:t>
            </a:r>
            <a:r>
              <a:rPr sz="3700" spc="55" dirty="0">
                <a:solidFill>
                  <a:srgbClr val="FFDE58"/>
                </a:solidFill>
                <a:latin typeface="Trebuchet MS"/>
                <a:cs typeface="Trebuchet MS"/>
              </a:rPr>
              <a:t>Delhi</a:t>
            </a:r>
            <a:r>
              <a:rPr sz="3700" spc="-130" dirty="0">
                <a:solidFill>
                  <a:srgbClr val="FFDE58"/>
                </a:solidFill>
                <a:latin typeface="Trebuchet MS"/>
                <a:cs typeface="Trebuchet MS"/>
              </a:rPr>
              <a:t> </a:t>
            </a:r>
            <a:r>
              <a:rPr sz="3700" spc="6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37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50" dirty="0">
                <a:solidFill>
                  <a:srgbClr val="FFFFFF"/>
                </a:solidFill>
                <a:latin typeface="Trebuchet MS"/>
                <a:cs typeface="Trebuchet MS"/>
              </a:rPr>
              <a:t>increase  </a:t>
            </a:r>
            <a:r>
              <a:rPr sz="3700" spc="145" dirty="0">
                <a:solidFill>
                  <a:srgbClr val="FFFFFF"/>
                </a:solidFill>
                <a:latin typeface="Trebuchet MS"/>
                <a:cs typeface="Trebuchet MS"/>
              </a:rPr>
              <a:t>business </a:t>
            </a:r>
            <a:r>
              <a:rPr sz="3700" spc="13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700" spc="-7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70" dirty="0">
                <a:solidFill>
                  <a:srgbClr val="FFFFFF"/>
                </a:solidFill>
                <a:latin typeface="Trebuchet MS"/>
                <a:cs typeface="Trebuchet MS"/>
              </a:rPr>
              <a:t>enhance </a:t>
            </a:r>
            <a:r>
              <a:rPr sz="3700" spc="60" dirty="0">
                <a:solidFill>
                  <a:srgbClr val="FFFFFF"/>
                </a:solidFill>
                <a:latin typeface="Trebuchet MS"/>
                <a:cs typeface="Trebuchet MS"/>
              </a:rPr>
              <a:t>customer </a:t>
            </a:r>
            <a:r>
              <a:rPr sz="3700" spc="-20" dirty="0">
                <a:solidFill>
                  <a:srgbClr val="FFFFFF"/>
                </a:solidFill>
                <a:latin typeface="Trebuchet MS"/>
                <a:cs typeface="Trebuchet MS"/>
              </a:rPr>
              <a:t>interaction.</a:t>
            </a:r>
            <a:endParaRPr sz="37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" y="0"/>
            <a:ext cx="18288000" cy="10287000"/>
            <a:chOff x="1" y="0"/>
            <a:chExt cx="18288000" cy="10287000"/>
          </a:xfrm>
        </p:grpSpPr>
        <p:sp>
          <p:nvSpPr>
            <p:cNvPr id="5" name="object 5"/>
            <p:cNvSpPr/>
            <p:nvPr/>
          </p:nvSpPr>
          <p:spPr>
            <a:xfrm>
              <a:off x="1" y="0"/>
              <a:ext cx="18288000" cy="1808480"/>
            </a:xfrm>
            <a:custGeom>
              <a:avLst/>
              <a:gdLst/>
              <a:ahLst/>
              <a:cxnLst/>
              <a:rect l="l" t="t" r="r" b="b"/>
              <a:pathLst>
                <a:path w="18288000" h="1808480">
                  <a:moveTo>
                    <a:pt x="0" y="1808040"/>
                  </a:moveTo>
                  <a:lnTo>
                    <a:pt x="18287999" y="1808040"/>
                  </a:lnTo>
                  <a:lnTo>
                    <a:pt x="18287999" y="0"/>
                  </a:lnTo>
                  <a:lnTo>
                    <a:pt x="0" y="0"/>
                  </a:lnTo>
                  <a:lnTo>
                    <a:pt x="0" y="1808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88144" y="1808125"/>
              <a:ext cx="6399854" cy="68790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774085" y="8632868"/>
              <a:ext cx="5514340" cy="1654175"/>
            </a:xfrm>
            <a:custGeom>
              <a:avLst/>
              <a:gdLst/>
              <a:ahLst/>
              <a:cxnLst/>
              <a:rect l="l" t="t" r="r" b="b"/>
              <a:pathLst>
                <a:path w="5514340" h="1654175">
                  <a:moveTo>
                    <a:pt x="955298" y="0"/>
                  </a:moveTo>
                  <a:lnTo>
                    <a:pt x="5513914" y="0"/>
                  </a:lnTo>
                  <a:lnTo>
                    <a:pt x="5513914" y="1654131"/>
                  </a:lnTo>
                  <a:lnTo>
                    <a:pt x="0" y="1654131"/>
                  </a:lnTo>
                  <a:lnTo>
                    <a:pt x="955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00266" y="7747680"/>
              <a:ext cx="3324209" cy="25393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59702" y="404553"/>
            <a:ext cx="15346680" cy="11207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150" spc="15" dirty="0">
                <a:solidFill>
                  <a:srgbClr val="009900"/>
                </a:solidFill>
              </a:rPr>
              <a:t>SEO </a:t>
            </a:r>
            <a:r>
              <a:rPr sz="7150" spc="20" dirty="0"/>
              <a:t>Improves </a:t>
            </a:r>
            <a:r>
              <a:rPr sz="7150" spc="-180" dirty="0"/>
              <a:t>Traffic </a:t>
            </a:r>
            <a:r>
              <a:rPr sz="7150" spc="65" dirty="0"/>
              <a:t>and</a:t>
            </a:r>
            <a:r>
              <a:rPr sz="7150" spc="-1465" dirty="0"/>
              <a:t> </a:t>
            </a:r>
            <a:r>
              <a:rPr sz="7150" spc="-40" dirty="0"/>
              <a:t>Conversion</a:t>
            </a:r>
            <a:endParaRPr sz="71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9477"/>
            <a:ext cx="18288000" cy="8377555"/>
          </a:xfrm>
          <a:custGeom>
            <a:avLst/>
            <a:gdLst/>
            <a:ahLst/>
            <a:cxnLst/>
            <a:rect l="l" t="t" r="r" b="b"/>
            <a:pathLst>
              <a:path w="18288000" h="8377555">
                <a:moveTo>
                  <a:pt x="0" y="8377522"/>
                </a:moveTo>
                <a:lnTo>
                  <a:pt x="18288000" y="8377522"/>
                </a:lnTo>
                <a:lnTo>
                  <a:pt x="18288000" y="0"/>
                </a:lnTo>
                <a:lnTo>
                  <a:pt x="0" y="0"/>
                </a:lnTo>
                <a:lnTo>
                  <a:pt x="0" y="8377522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" y="0"/>
            <a:ext cx="18288000" cy="10287000"/>
            <a:chOff x="-1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13441953" y="0"/>
              <a:ext cx="4846045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7988" y="8832977"/>
                  </a:moveTo>
                  <a:lnTo>
                    <a:pt x="13461289" y="8832977"/>
                  </a:lnTo>
                  <a:lnTo>
                    <a:pt x="12621857" y="10286987"/>
                  </a:lnTo>
                  <a:lnTo>
                    <a:pt x="18287988" y="10286987"/>
                  </a:lnTo>
                  <a:lnTo>
                    <a:pt x="18287988" y="8832977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0" y="0"/>
                  </a:lnTo>
                  <a:lnTo>
                    <a:pt x="0" y="1909470"/>
                  </a:lnTo>
                  <a:lnTo>
                    <a:pt x="18287988" y="1909470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9138" y="2210520"/>
            <a:ext cx="12508230" cy="7673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17170">
              <a:lnSpc>
                <a:spcPct val="117000"/>
              </a:lnSpc>
              <a:spcBef>
                <a:spcPts val="90"/>
              </a:spcBef>
            </a:pPr>
            <a:r>
              <a:rPr sz="3900" spc="120" dirty="0">
                <a:solidFill>
                  <a:srgbClr val="FFFFFF"/>
                </a:solidFill>
                <a:latin typeface="Trebuchet MS"/>
                <a:cs typeface="Trebuchet MS"/>
              </a:rPr>
              <a:t>SEO </a:t>
            </a:r>
            <a:r>
              <a:rPr sz="3900" spc="65" dirty="0">
                <a:solidFill>
                  <a:srgbClr val="FFFFFF"/>
                </a:solidFill>
                <a:latin typeface="Trebuchet MS"/>
                <a:cs typeface="Trebuchet MS"/>
              </a:rPr>
              <a:t>can </a:t>
            </a:r>
            <a:r>
              <a:rPr sz="3900" spc="60" dirty="0">
                <a:solidFill>
                  <a:srgbClr val="FFFFFF"/>
                </a:solidFill>
                <a:latin typeface="Trebuchet MS"/>
                <a:cs typeface="Trebuchet MS"/>
              </a:rPr>
              <a:t>unravel 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essential customer </a:t>
            </a:r>
            <a:r>
              <a:rPr sz="3900" spc="-55" dirty="0">
                <a:solidFill>
                  <a:srgbClr val="FFFFFF"/>
                </a:solidFill>
                <a:latin typeface="Trebuchet MS"/>
                <a:cs typeface="Trebuchet MS"/>
              </a:rPr>
              <a:t>data. </a:t>
            </a:r>
            <a:r>
              <a:rPr sz="3900" spc="-2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900" spc="85" dirty="0">
                <a:solidFill>
                  <a:srgbClr val="FFFFFF"/>
                </a:solidFill>
                <a:latin typeface="Trebuchet MS"/>
                <a:cs typeface="Trebuchet MS"/>
              </a:rPr>
              <a:t>more  </a:t>
            </a:r>
            <a:r>
              <a:rPr sz="3900" spc="10" dirty="0">
                <a:solidFill>
                  <a:srgbClr val="FFFFFF"/>
                </a:solidFill>
                <a:latin typeface="Trebuchet MS"/>
                <a:cs typeface="Trebuchet MS"/>
              </a:rPr>
              <a:t>finely </a:t>
            </a:r>
            <a:r>
              <a:rPr sz="3900" spc="8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900" spc="155" dirty="0">
                <a:solidFill>
                  <a:srgbClr val="FFFFFF"/>
                </a:solidFill>
                <a:latin typeface="Trebuchet MS"/>
                <a:cs typeface="Trebuchet MS"/>
              </a:rPr>
              <a:t>business </a:t>
            </a:r>
            <a:r>
              <a:rPr sz="3900" spc="160" dirty="0">
                <a:solidFill>
                  <a:srgbClr val="FFFFFF"/>
                </a:solidFill>
                <a:latin typeface="Trebuchet MS"/>
                <a:cs typeface="Trebuchet MS"/>
              </a:rPr>
              <a:t>does </a:t>
            </a:r>
            <a:r>
              <a:rPr sz="3900" spc="-35" dirty="0">
                <a:solidFill>
                  <a:srgbClr val="FFFFFF"/>
                </a:solidFill>
                <a:latin typeface="Trebuchet MS"/>
                <a:cs typeface="Trebuchet MS"/>
              </a:rPr>
              <a:t>SEO, </a:t>
            </a:r>
            <a:r>
              <a:rPr sz="3900" spc="1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900" spc="85" dirty="0">
                <a:solidFill>
                  <a:srgbClr val="FFFFFF"/>
                </a:solidFill>
                <a:latin typeface="Trebuchet MS"/>
                <a:cs typeface="Trebuchet MS"/>
              </a:rPr>
              <a:t>more </a:t>
            </a:r>
            <a:r>
              <a:rPr sz="3900" spc="50" dirty="0">
                <a:solidFill>
                  <a:srgbClr val="FFFFFF"/>
                </a:solidFill>
                <a:latin typeface="Trebuchet MS"/>
                <a:cs typeface="Trebuchet MS"/>
              </a:rPr>
              <a:t>precise </a:t>
            </a:r>
            <a:r>
              <a:rPr sz="3900" spc="45" dirty="0">
                <a:solidFill>
                  <a:srgbClr val="FFFFFF"/>
                </a:solidFill>
                <a:latin typeface="Trebuchet MS"/>
                <a:cs typeface="Trebuchet MS"/>
              </a:rPr>
              <a:t>result </a:t>
            </a:r>
            <a:r>
              <a:rPr sz="3900" spc="-70" dirty="0">
                <a:solidFill>
                  <a:srgbClr val="FFFFFF"/>
                </a:solidFill>
                <a:latin typeface="Trebuchet MS"/>
                <a:cs typeface="Trebuchet MS"/>
              </a:rPr>
              <a:t>it  </a:t>
            </a:r>
            <a:r>
              <a:rPr sz="3900" spc="65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39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5" dirty="0">
                <a:solidFill>
                  <a:srgbClr val="FFFFFF"/>
                </a:solidFill>
                <a:latin typeface="Trebuchet MS"/>
                <a:cs typeface="Trebuchet MS"/>
              </a:rPr>
              <a:t>fetch</a:t>
            </a:r>
            <a:r>
              <a:rPr sz="39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3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10" dirty="0">
                <a:solidFill>
                  <a:srgbClr val="FFFFFF"/>
                </a:solidFill>
                <a:latin typeface="Trebuchet MS"/>
                <a:cs typeface="Trebuchet MS"/>
              </a:rPr>
              <a:t>it.</a:t>
            </a:r>
            <a:r>
              <a:rPr sz="39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90" dirty="0">
                <a:solidFill>
                  <a:srgbClr val="FFFFFF"/>
                </a:solidFill>
                <a:latin typeface="Trebuchet MS"/>
                <a:cs typeface="Trebuchet MS"/>
              </a:rPr>
              <a:t>Later,</a:t>
            </a:r>
            <a:r>
              <a:rPr sz="39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3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55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39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65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39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85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3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0" dirty="0">
                <a:solidFill>
                  <a:srgbClr val="FFFFFF"/>
                </a:solidFill>
                <a:latin typeface="Trebuchet MS"/>
                <a:cs typeface="Trebuchet MS"/>
              </a:rPr>
              <a:t>very</a:t>
            </a:r>
            <a:r>
              <a:rPr sz="39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20" dirty="0">
                <a:solidFill>
                  <a:srgbClr val="FFFFFF"/>
                </a:solidFill>
                <a:latin typeface="Trebuchet MS"/>
                <a:cs typeface="Trebuchet MS"/>
              </a:rPr>
              <a:t>handy</a:t>
            </a:r>
            <a:r>
              <a:rPr sz="3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35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3900" spc="120" dirty="0">
                <a:solidFill>
                  <a:srgbClr val="FFFFFF"/>
                </a:solidFill>
                <a:latin typeface="Trebuchet MS"/>
                <a:cs typeface="Trebuchet MS"/>
              </a:rPr>
              <a:t>progress </a:t>
            </a:r>
            <a:r>
              <a:rPr sz="3900" spc="14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900" spc="50" dirty="0">
                <a:solidFill>
                  <a:srgbClr val="FFFFFF"/>
                </a:solidFill>
                <a:latin typeface="Trebuchet MS"/>
                <a:cs typeface="Trebuchet MS"/>
              </a:rPr>
              <a:t>decide </a:t>
            </a:r>
            <a:r>
              <a:rPr sz="3900" spc="1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900" spc="10" dirty="0">
                <a:solidFill>
                  <a:srgbClr val="FFFFFF"/>
                </a:solidFill>
                <a:latin typeface="Trebuchet MS"/>
                <a:cs typeface="Trebuchet MS"/>
              </a:rPr>
              <a:t>future </a:t>
            </a:r>
            <a:r>
              <a:rPr sz="3900" spc="110" dirty="0">
                <a:solidFill>
                  <a:srgbClr val="FFFFFF"/>
                </a:solidFill>
                <a:latin typeface="Trebuchet MS"/>
                <a:cs typeface="Trebuchet MS"/>
              </a:rPr>
              <a:t>steps </a:t>
            </a:r>
            <a:r>
              <a:rPr sz="3900" spc="3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900" spc="8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900" spc="30" dirty="0">
                <a:solidFill>
                  <a:srgbClr val="FFFFFF"/>
                </a:solidFill>
                <a:latin typeface="Trebuchet MS"/>
                <a:cs typeface="Trebuchet MS"/>
              </a:rPr>
              <a:t>new  </a:t>
            </a:r>
            <a:r>
              <a:rPr sz="3900" spc="85" dirty="0">
                <a:solidFill>
                  <a:srgbClr val="FFFFFF"/>
                </a:solidFill>
                <a:latin typeface="Trebuchet MS"/>
                <a:cs typeface="Trebuchet MS"/>
              </a:rPr>
              <a:t>business.</a:t>
            </a:r>
            <a:endParaRPr sz="3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700">
              <a:latin typeface="Trebuchet MS"/>
              <a:cs typeface="Trebuchet MS"/>
            </a:endParaRPr>
          </a:p>
          <a:p>
            <a:pPr marL="12700" marR="5080">
              <a:lnSpc>
                <a:spcPct val="117000"/>
              </a:lnSpc>
            </a:pPr>
            <a:r>
              <a:rPr sz="3900" spc="5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3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3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95" dirty="0">
                <a:solidFill>
                  <a:srgbClr val="FFFFFF"/>
                </a:solidFill>
                <a:latin typeface="Trebuchet MS"/>
                <a:cs typeface="Trebuchet MS"/>
              </a:rPr>
              <a:t>above</a:t>
            </a:r>
            <a:r>
              <a:rPr sz="39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5" dirty="0">
                <a:solidFill>
                  <a:srgbClr val="FFFFFF"/>
                </a:solidFill>
                <a:latin typeface="Trebuchet MS"/>
                <a:cs typeface="Trebuchet MS"/>
              </a:rPr>
              <a:t>pointers,</a:t>
            </a:r>
            <a:r>
              <a:rPr sz="3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70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39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2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39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35" dirty="0">
                <a:solidFill>
                  <a:srgbClr val="FFFFFF"/>
                </a:solidFill>
                <a:latin typeface="Trebuchet MS"/>
                <a:cs typeface="Trebuchet MS"/>
              </a:rPr>
              <a:t>evident</a:t>
            </a:r>
            <a:r>
              <a:rPr sz="39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30" dirty="0">
                <a:solidFill>
                  <a:srgbClr val="FFFFFF"/>
                </a:solidFill>
                <a:latin typeface="Trebuchet MS"/>
                <a:cs typeface="Trebuchet MS"/>
              </a:rPr>
              <a:t>why</a:t>
            </a:r>
            <a:r>
              <a:rPr sz="39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120" dirty="0">
                <a:solidFill>
                  <a:srgbClr val="FFDE58"/>
                </a:solidFill>
                <a:latin typeface="Trebuchet MS"/>
                <a:cs typeface="Trebuchet MS"/>
              </a:rPr>
              <a:t>SEO</a:t>
            </a:r>
            <a:r>
              <a:rPr sz="3900" spc="-130" dirty="0">
                <a:solidFill>
                  <a:srgbClr val="FFDE58"/>
                </a:solidFill>
                <a:latin typeface="Trebuchet MS"/>
                <a:cs typeface="Trebuchet MS"/>
              </a:rPr>
              <a:t> </a:t>
            </a:r>
            <a:r>
              <a:rPr sz="3900" spc="60" dirty="0">
                <a:solidFill>
                  <a:srgbClr val="FFDE58"/>
                </a:solidFill>
                <a:latin typeface="Trebuchet MS"/>
                <a:cs typeface="Trebuchet MS"/>
              </a:rPr>
              <a:t>services  </a:t>
            </a:r>
            <a:r>
              <a:rPr sz="3900" spc="30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essential </a:t>
            </a:r>
            <a:r>
              <a:rPr sz="3900" spc="2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3900" spc="8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900" spc="5" dirty="0">
                <a:solidFill>
                  <a:srgbClr val="FFFFFF"/>
                </a:solidFill>
                <a:latin typeface="Trebuchet MS"/>
                <a:cs typeface="Trebuchet MS"/>
              </a:rPr>
              <a:t>start-up. </a:t>
            </a:r>
            <a:r>
              <a:rPr sz="3900" spc="-30" dirty="0">
                <a:solidFill>
                  <a:srgbClr val="FFFFFF"/>
                </a:solidFill>
                <a:latin typeface="Trebuchet MS"/>
                <a:cs typeface="Trebuchet MS"/>
              </a:rPr>
              <a:t>Thus,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opting </a:t>
            </a:r>
            <a:r>
              <a:rPr sz="3900" spc="20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3900" spc="125" dirty="0">
                <a:solidFill>
                  <a:srgbClr val="FFFFFF"/>
                </a:solidFill>
                <a:latin typeface="Trebuchet MS"/>
                <a:cs typeface="Trebuchet MS"/>
              </a:rPr>
              <a:t>an  </a:t>
            </a:r>
            <a:r>
              <a:rPr sz="3900" spc="45" dirty="0">
                <a:solidFill>
                  <a:srgbClr val="FFFFFF"/>
                </a:solidFill>
                <a:latin typeface="Trebuchet MS"/>
                <a:cs typeface="Trebuchet MS"/>
              </a:rPr>
              <a:t>affordable </a:t>
            </a:r>
            <a:r>
              <a:rPr sz="3900" spc="120" dirty="0">
                <a:solidFill>
                  <a:srgbClr val="FFFFFF"/>
                </a:solidFill>
                <a:latin typeface="Trebuchet MS"/>
                <a:cs typeface="Trebuchet MS"/>
              </a:rPr>
              <a:t>SEO </a:t>
            </a:r>
            <a:r>
              <a:rPr sz="3900" spc="100" dirty="0">
                <a:solidFill>
                  <a:srgbClr val="FFFFFF"/>
                </a:solidFill>
                <a:latin typeface="Trebuchet MS"/>
                <a:cs typeface="Trebuchet MS"/>
              </a:rPr>
              <a:t>company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900" spc="60" dirty="0">
                <a:solidFill>
                  <a:srgbClr val="FFFFFF"/>
                </a:solidFill>
                <a:latin typeface="Trebuchet MS"/>
                <a:cs typeface="Trebuchet MS"/>
              </a:rPr>
              <a:t>Delhi </a:t>
            </a:r>
            <a:r>
              <a:rPr sz="3900" spc="12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3900" spc="25" dirty="0">
                <a:solidFill>
                  <a:srgbClr val="FFFFFF"/>
                </a:solidFill>
                <a:latin typeface="Trebuchet MS"/>
                <a:cs typeface="Trebuchet MS"/>
              </a:rPr>
              <a:t>beneficial </a:t>
            </a:r>
            <a:r>
              <a:rPr sz="3900" spc="35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3900" spc="60" dirty="0">
                <a:solidFill>
                  <a:srgbClr val="FFFFFF"/>
                </a:solidFill>
                <a:latin typeface="Trebuchet MS"/>
                <a:cs typeface="Trebuchet MS"/>
              </a:rPr>
              <a:t>increase </a:t>
            </a:r>
            <a:r>
              <a:rPr sz="3900" spc="40" dirty="0">
                <a:solidFill>
                  <a:srgbClr val="FFFFFF"/>
                </a:solidFill>
                <a:latin typeface="Trebuchet MS"/>
                <a:cs typeface="Trebuchet MS"/>
              </a:rPr>
              <a:t>its </a:t>
            </a:r>
            <a:r>
              <a:rPr sz="3900" spc="155" dirty="0">
                <a:solidFill>
                  <a:srgbClr val="FFFFFF"/>
                </a:solidFill>
                <a:latin typeface="Trebuchet MS"/>
                <a:cs typeface="Trebuchet MS"/>
              </a:rPr>
              <a:t>business </a:t>
            </a:r>
            <a:r>
              <a:rPr sz="3900" spc="14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900" spc="110" dirty="0">
                <a:solidFill>
                  <a:srgbClr val="FFFFFF"/>
                </a:solidFill>
                <a:latin typeface="Trebuchet MS"/>
                <a:cs typeface="Trebuchet MS"/>
              </a:rPr>
              <a:t>sustain </a:t>
            </a:r>
            <a:r>
              <a:rPr sz="3900" spc="-70" dirty="0">
                <a:solidFill>
                  <a:srgbClr val="FFFFFF"/>
                </a:solidFill>
                <a:latin typeface="Trebuchet MS"/>
                <a:cs typeface="Trebuchet MS"/>
              </a:rPr>
              <a:t>it </a:t>
            </a:r>
            <a:r>
              <a:rPr sz="3900" spc="8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sz="3900" spc="25" dirty="0">
                <a:solidFill>
                  <a:srgbClr val="FFFFFF"/>
                </a:solidFill>
                <a:latin typeface="Trebuchet MS"/>
                <a:cs typeface="Trebuchet MS"/>
              </a:rPr>
              <a:t>digital  </a:t>
            </a:r>
            <a:r>
              <a:rPr sz="3900" spc="-35" dirty="0">
                <a:solidFill>
                  <a:srgbClr val="FFFFFF"/>
                </a:solidFill>
                <a:latin typeface="Trebuchet MS"/>
                <a:cs typeface="Trebuchet MS"/>
              </a:rPr>
              <a:t>world.</a:t>
            </a:r>
            <a:endParaRPr sz="39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92201" y="7900555"/>
            <a:ext cx="3350726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31452" y="411160"/>
            <a:ext cx="156114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009900"/>
                </a:solidFill>
              </a:rPr>
              <a:t>SEO </a:t>
            </a:r>
            <a:r>
              <a:rPr sz="7200" spc="-55" dirty="0">
                <a:solidFill>
                  <a:srgbClr val="009900"/>
                </a:solidFill>
              </a:rPr>
              <a:t>Delivers </a:t>
            </a:r>
            <a:r>
              <a:rPr sz="7200" spc="-70" dirty="0"/>
              <a:t>Customer </a:t>
            </a:r>
            <a:r>
              <a:rPr sz="7200" spc="-50" dirty="0"/>
              <a:t>Behavior</a:t>
            </a:r>
            <a:r>
              <a:rPr sz="7200" spc="-1535" dirty="0"/>
              <a:t> </a:t>
            </a:r>
            <a:r>
              <a:rPr sz="7200" spc="35" dirty="0"/>
              <a:t>Data</a:t>
            </a:r>
            <a:endParaRPr sz="7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493435" y="5"/>
            <a:ext cx="9794875" cy="10287000"/>
            <a:chOff x="8493435" y="5"/>
            <a:chExt cx="9794875" cy="10287000"/>
          </a:xfrm>
        </p:grpSpPr>
        <p:sp>
          <p:nvSpPr>
            <p:cNvPr id="4" name="object 4"/>
            <p:cNvSpPr/>
            <p:nvPr/>
          </p:nvSpPr>
          <p:spPr>
            <a:xfrm>
              <a:off x="8493435" y="5"/>
              <a:ext cx="9794564" cy="10286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67766" y="6292930"/>
              <a:ext cx="4629149" cy="39940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99136" y="9258300"/>
            <a:ext cx="829310" cy="829310"/>
            <a:chOff x="199136" y="9258300"/>
            <a:chExt cx="829310" cy="829310"/>
          </a:xfrm>
        </p:grpSpPr>
        <p:sp>
          <p:nvSpPr>
            <p:cNvPr id="7" name="object 7"/>
            <p:cNvSpPr/>
            <p:nvPr/>
          </p:nvSpPr>
          <p:spPr>
            <a:xfrm>
              <a:off x="199136" y="9258300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10" h="829309">
                  <a:moveTo>
                    <a:pt x="414341" y="828682"/>
                  </a:moveTo>
                  <a:lnTo>
                    <a:pt x="373728" y="826686"/>
                  </a:lnTo>
                  <a:lnTo>
                    <a:pt x="333507" y="820720"/>
                  </a:lnTo>
                  <a:lnTo>
                    <a:pt x="294063" y="810841"/>
                  </a:lnTo>
                  <a:lnTo>
                    <a:pt x="255780" y="797143"/>
                  </a:lnTo>
                  <a:lnTo>
                    <a:pt x="219022" y="779757"/>
                  </a:lnTo>
                  <a:lnTo>
                    <a:pt x="184146" y="758854"/>
                  </a:lnTo>
                  <a:lnTo>
                    <a:pt x="151485" y="734630"/>
                  </a:lnTo>
                  <a:lnTo>
                    <a:pt x="121357" y="707324"/>
                  </a:lnTo>
                  <a:lnTo>
                    <a:pt x="94051" y="677197"/>
                  </a:lnTo>
                  <a:lnTo>
                    <a:pt x="69829" y="644536"/>
                  </a:lnTo>
                  <a:lnTo>
                    <a:pt x="48924" y="609659"/>
                  </a:lnTo>
                  <a:lnTo>
                    <a:pt x="31539" y="572902"/>
                  </a:lnTo>
                  <a:lnTo>
                    <a:pt x="17841" y="534618"/>
                  </a:lnTo>
                  <a:lnTo>
                    <a:pt x="7961" y="495175"/>
                  </a:lnTo>
                  <a:lnTo>
                    <a:pt x="1995" y="454954"/>
                  </a:lnTo>
                  <a:lnTo>
                    <a:pt x="0" y="414341"/>
                  </a:lnTo>
                  <a:lnTo>
                    <a:pt x="124" y="404169"/>
                  </a:lnTo>
                  <a:lnTo>
                    <a:pt x="3116" y="363618"/>
                  </a:lnTo>
                  <a:lnTo>
                    <a:pt x="10068" y="323555"/>
                  </a:lnTo>
                  <a:lnTo>
                    <a:pt x="20913" y="284366"/>
                  </a:lnTo>
                  <a:lnTo>
                    <a:pt x="35547" y="246430"/>
                  </a:lnTo>
                  <a:lnTo>
                    <a:pt x="53829" y="210110"/>
                  </a:lnTo>
                  <a:lnTo>
                    <a:pt x="75583" y="175757"/>
                  </a:lnTo>
                  <a:lnTo>
                    <a:pt x="100600" y="143702"/>
                  </a:lnTo>
                  <a:lnTo>
                    <a:pt x="128638" y="114253"/>
                  </a:lnTo>
                  <a:lnTo>
                    <a:pt x="159427" y="87694"/>
                  </a:lnTo>
                  <a:lnTo>
                    <a:pt x="192672" y="64281"/>
                  </a:lnTo>
                  <a:lnTo>
                    <a:pt x="228051" y="44240"/>
                  </a:lnTo>
                  <a:lnTo>
                    <a:pt x="265224" y="27762"/>
                  </a:lnTo>
                  <a:lnTo>
                    <a:pt x="303833" y="15008"/>
                  </a:lnTo>
                  <a:lnTo>
                    <a:pt x="343508" y="6099"/>
                  </a:lnTo>
                  <a:lnTo>
                    <a:pt x="383863" y="1122"/>
                  </a:lnTo>
                  <a:lnTo>
                    <a:pt x="414341" y="0"/>
                  </a:lnTo>
                  <a:lnTo>
                    <a:pt x="424512" y="124"/>
                  </a:lnTo>
                  <a:lnTo>
                    <a:pt x="465064" y="3116"/>
                  </a:lnTo>
                  <a:lnTo>
                    <a:pt x="505126" y="10068"/>
                  </a:lnTo>
                  <a:lnTo>
                    <a:pt x="544315" y="20913"/>
                  </a:lnTo>
                  <a:lnTo>
                    <a:pt x="582252" y="35547"/>
                  </a:lnTo>
                  <a:lnTo>
                    <a:pt x="618572" y="53829"/>
                  </a:lnTo>
                  <a:lnTo>
                    <a:pt x="652924" y="75583"/>
                  </a:lnTo>
                  <a:lnTo>
                    <a:pt x="684980" y="100600"/>
                  </a:lnTo>
                  <a:lnTo>
                    <a:pt x="714429" y="128638"/>
                  </a:lnTo>
                  <a:lnTo>
                    <a:pt x="740987" y="159427"/>
                  </a:lnTo>
                  <a:lnTo>
                    <a:pt x="764400" y="192672"/>
                  </a:lnTo>
                  <a:lnTo>
                    <a:pt x="784442" y="228051"/>
                  </a:lnTo>
                  <a:lnTo>
                    <a:pt x="800919" y="265224"/>
                  </a:lnTo>
                  <a:lnTo>
                    <a:pt x="813674" y="303833"/>
                  </a:lnTo>
                  <a:lnTo>
                    <a:pt x="822583" y="343508"/>
                  </a:lnTo>
                  <a:lnTo>
                    <a:pt x="827560" y="383863"/>
                  </a:lnTo>
                  <a:lnTo>
                    <a:pt x="828682" y="414341"/>
                  </a:lnTo>
                  <a:lnTo>
                    <a:pt x="828557" y="424512"/>
                  </a:lnTo>
                  <a:lnTo>
                    <a:pt x="825566" y="465064"/>
                  </a:lnTo>
                  <a:lnTo>
                    <a:pt x="818614" y="505126"/>
                  </a:lnTo>
                  <a:lnTo>
                    <a:pt x="807769" y="544315"/>
                  </a:lnTo>
                  <a:lnTo>
                    <a:pt x="793135" y="582252"/>
                  </a:lnTo>
                  <a:lnTo>
                    <a:pt x="774852" y="618572"/>
                  </a:lnTo>
                  <a:lnTo>
                    <a:pt x="753099" y="652924"/>
                  </a:lnTo>
                  <a:lnTo>
                    <a:pt x="728082" y="684980"/>
                  </a:lnTo>
                  <a:lnTo>
                    <a:pt x="700044" y="714429"/>
                  </a:lnTo>
                  <a:lnTo>
                    <a:pt x="669255" y="740987"/>
                  </a:lnTo>
                  <a:lnTo>
                    <a:pt x="636010" y="764400"/>
                  </a:lnTo>
                  <a:lnTo>
                    <a:pt x="600630" y="784442"/>
                  </a:lnTo>
                  <a:lnTo>
                    <a:pt x="563457" y="800919"/>
                  </a:lnTo>
                  <a:lnTo>
                    <a:pt x="524848" y="813674"/>
                  </a:lnTo>
                  <a:lnTo>
                    <a:pt x="485174" y="822583"/>
                  </a:lnTo>
                  <a:lnTo>
                    <a:pt x="444819" y="827560"/>
                  </a:lnTo>
                  <a:lnTo>
                    <a:pt x="414341" y="828682"/>
                  </a:lnTo>
                  <a:close/>
                </a:path>
              </a:pathLst>
            </a:custGeom>
            <a:solidFill>
              <a:srgbClr val="1A4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019" y="9416055"/>
              <a:ext cx="265430" cy="511175"/>
            </a:xfrm>
            <a:custGeom>
              <a:avLst/>
              <a:gdLst/>
              <a:ahLst/>
              <a:cxnLst/>
              <a:rect l="l" t="t" r="r" b="b"/>
              <a:pathLst>
                <a:path w="265430" h="511175">
                  <a:moveTo>
                    <a:pt x="172223" y="510962"/>
                  </a:moveTo>
                  <a:lnTo>
                    <a:pt x="78441" y="510962"/>
                  </a:lnTo>
                  <a:lnTo>
                    <a:pt x="78441" y="277900"/>
                  </a:lnTo>
                  <a:lnTo>
                    <a:pt x="0" y="277900"/>
                  </a:lnTo>
                  <a:lnTo>
                    <a:pt x="0" y="187066"/>
                  </a:lnTo>
                  <a:lnTo>
                    <a:pt x="78441" y="187066"/>
                  </a:lnTo>
                  <a:lnTo>
                    <a:pt x="78441" y="120081"/>
                  </a:lnTo>
                  <a:lnTo>
                    <a:pt x="86939" y="68521"/>
                  </a:lnTo>
                  <a:lnTo>
                    <a:pt x="110837" y="30887"/>
                  </a:lnTo>
                  <a:lnTo>
                    <a:pt x="147738" y="7830"/>
                  </a:lnTo>
                  <a:lnTo>
                    <a:pt x="195249" y="0"/>
                  </a:lnTo>
                  <a:lnTo>
                    <a:pt x="219059" y="403"/>
                  </a:lnTo>
                  <a:lnTo>
                    <a:pt x="239644" y="1375"/>
                  </a:lnTo>
                  <a:lnTo>
                    <a:pt x="255552" y="2554"/>
                  </a:lnTo>
                  <a:lnTo>
                    <a:pt x="265327" y="3582"/>
                  </a:lnTo>
                  <a:lnTo>
                    <a:pt x="265327" y="84820"/>
                  </a:lnTo>
                  <a:lnTo>
                    <a:pt x="217265" y="84847"/>
                  </a:lnTo>
                  <a:lnTo>
                    <a:pt x="194320" y="88058"/>
                  </a:lnTo>
                  <a:lnTo>
                    <a:pt x="180604" y="97095"/>
                  </a:lnTo>
                  <a:lnTo>
                    <a:pt x="173959" y="111062"/>
                  </a:lnTo>
                  <a:lnTo>
                    <a:pt x="172223" y="129065"/>
                  </a:lnTo>
                  <a:lnTo>
                    <a:pt x="172223" y="187066"/>
                  </a:lnTo>
                  <a:lnTo>
                    <a:pt x="262177" y="187066"/>
                  </a:lnTo>
                  <a:lnTo>
                    <a:pt x="250457" y="277900"/>
                  </a:lnTo>
                  <a:lnTo>
                    <a:pt x="172223" y="277900"/>
                  </a:lnTo>
                  <a:lnTo>
                    <a:pt x="172223" y="5109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86328" y="3453708"/>
            <a:ext cx="259079" cy="4516755"/>
          </a:xfrm>
          <a:custGeom>
            <a:avLst/>
            <a:gdLst/>
            <a:ahLst/>
            <a:cxnLst/>
            <a:rect l="l" t="t" r="r" b="b"/>
            <a:pathLst>
              <a:path w="259080" h="4516755">
                <a:moveTo>
                  <a:pt x="20674" y="4516189"/>
                </a:moveTo>
                <a:lnTo>
                  <a:pt x="0" y="1090"/>
                </a:lnTo>
                <a:lnTo>
                  <a:pt x="238122" y="0"/>
                </a:lnTo>
                <a:lnTo>
                  <a:pt x="258796" y="4515099"/>
                </a:lnTo>
                <a:lnTo>
                  <a:pt x="20674" y="4516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3125" y="315723"/>
            <a:ext cx="9576435" cy="235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190"/>
              </a:lnSpc>
              <a:spcBef>
                <a:spcPts val="100"/>
              </a:spcBef>
            </a:pPr>
            <a:r>
              <a:rPr sz="8000" spc="-105" dirty="0">
                <a:solidFill>
                  <a:srgbClr val="FFFFFF"/>
                </a:solidFill>
              </a:rPr>
              <a:t>Contact</a:t>
            </a:r>
            <a:endParaRPr sz="8000"/>
          </a:p>
          <a:p>
            <a:pPr marL="12700">
              <a:lnSpc>
                <a:spcPts val="9190"/>
              </a:lnSpc>
            </a:pPr>
            <a:r>
              <a:rPr sz="8000" spc="-10" dirty="0">
                <a:solidFill>
                  <a:srgbClr val="FFFFFF"/>
                </a:solidFill>
              </a:rPr>
              <a:t>ESIGN </a:t>
            </a:r>
            <a:r>
              <a:rPr sz="8000" spc="-175" dirty="0">
                <a:solidFill>
                  <a:srgbClr val="FFFFFF"/>
                </a:solidFill>
              </a:rPr>
              <a:t>WEB</a:t>
            </a:r>
            <a:r>
              <a:rPr sz="8000" spc="-940" dirty="0">
                <a:solidFill>
                  <a:srgbClr val="FFFFFF"/>
                </a:solidFill>
              </a:rPr>
              <a:t> </a:t>
            </a:r>
            <a:r>
              <a:rPr sz="8000" spc="-60" dirty="0">
                <a:solidFill>
                  <a:srgbClr val="FFFFFF"/>
                </a:solidFill>
              </a:rPr>
              <a:t>SERVICES</a:t>
            </a:r>
            <a:endParaRPr sz="8000"/>
          </a:p>
        </p:txBody>
      </p:sp>
      <p:sp>
        <p:nvSpPr>
          <p:cNvPr id="11" name="object 11"/>
          <p:cNvSpPr txBox="1"/>
          <p:nvPr/>
        </p:nvSpPr>
        <p:spPr>
          <a:xfrm>
            <a:off x="1696273" y="2940727"/>
            <a:ext cx="5603240" cy="5186035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4000" b="1" spc="-50" dirty="0">
                <a:solidFill>
                  <a:srgbClr val="FFFFFF"/>
                </a:solidFill>
                <a:latin typeface="Trebuchet MS"/>
                <a:cs typeface="Trebuchet MS"/>
              </a:rPr>
              <a:t>Email</a:t>
            </a:r>
            <a:r>
              <a:rPr lang="en-US" sz="4000" b="1" spc="-5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4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3000" spc="15" dirty="0">
                <a:solidFill>
                  <a:srgbClr val="FFFFFF"/>
                </a:solidFill>
                <a:latin typeface="Trebuchet MS"/>
                <a:cs typeface="Trebuchet MS"/>
                <a:hlinkClick r:id="rId4"/>
              </a:rPr>
              <a:t>support@esignwebservices.in</a:t>
            </a:r>
            <a:endParaRPr sz="3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4000" spc="40" dirty="0">
                <a:solidFill>
                  <a:srgbClr val="FFFFFF"/>
                </a:solidFill>
                <a:latin typeface="Trebuchet MS"/>
                <a:cs typeface="Trebuchet MS"/>
              </a:rPr>
              <a:t>Website</a:t>
            </a:r>
            <a:r>
              <a:rPr lang="en-US" sz="4000" spc="4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4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3000" spc="4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h</a:t>
            </a:r>
            <a:r>
              <a:rPr sz="3000" spc="-125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tt</a:t>
            </a:r>
            <a:r>
              <a:rPr sz="3000" spc="55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p</a:t>
            </a:r>
            <a:r>
              <a:rPr sz="3000" spc="15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s</a:t>
            </a:r>
            <a:r>
              <a:rPr sz="3000" spc="-445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:</a:t>
            </a:r>
            <a:r>
              <a:rPr sz="3000" spc="-75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//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www</a:t>
            </a:r>
            <a:r>
              <a:rPr sz="3000" spc="-445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.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e</a:t>
            </a:r>
            <a:r>
              <a:rPr sz="3000" spc="15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s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i</a:t>
            </a:r>
            <a:r>
              <a:rPr sz="3000" spc="45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g</a:t>
            </a:r>
            <a:r>
              <a:rPr sz="3000" spc="4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n</a:t>
            </a:r>
            <a:r>
              <a:rPr sz="3000" spc="-95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w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e</a:t>
            </a:r>
            <a:r>
              <a:rPr sz="3000" spc="55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b</a:t>
            </a:r>
            <a:r>
              <a:rPr sz="3000" spc="15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s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e</a:t>
            </a:r>
            <a:r>
              <a:rPr sz="3000" spc="-45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v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i</a:t>
            </a:r>
            <a:r>
              <a:rPr sz="3000" spc="-114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c</a:t>
            </a: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e</a:t>
            </a:r>
            <a:r>
              <a:rPr sz="3000" spc="15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s</a:t>
            </a:r>
            <a:r>
              <a:rPr sz="3000" spc="-445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.</a:t>
            </a:r>
            <a:r>
              <a:rPr sz="3000" spc="-7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i</a:t>
            </a:r>
            <a:r>
              <a:rPr sz="3000" spc="10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n</a:t>
            </a:r>
            <a:r>
              <a:rPr lang="en-US" sz="30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3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FFFFFF"/>
                </a:solidFill>
                <a:latin typeface="Trebuchet MS"/>
                <a:cs typeface="Trebuchet MS"/>
              </a:rPr>
              <a:t>Call</a:t>
            </a:r>
            <a:r>
              <a:rPr sz="4000" b="1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4000" b="1" spc="6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4000" b="1" spc="6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n-US" sz="4000" b="1" spc="6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4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</a:pPr>
            <a:r>
              <a:rPr sz="3000" spc="-50" dirty="0">
                <a:solidFill>
                  <a:srgbClr val="FFFFFF"/>
                </a:solidFill>
                <a:latin typeface="Trebuchet MS"/>
                <a:cs typeface="Trebuchet MS"/>
              </a:rPr>
              <a:t>+91-9718099999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4872" y="9330456"/>
            <a:ext cx="7919084" cy="615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50" b="1" spc="-25" dirty="0">
                <a:solidFill>
                  <a:srgbClr val="FFFFFF"/>
                </a:solidFill>
                <a:latin typeface="Trebuchet MS"/>
                <a:cs typeface="Trebuchet MS"/>
              </a:rPr>
              <a:t>facebook.com/esignwebservices.in</a:t>
            </a:r>
            <a:endParaRPr sz="3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663</Words>
  <Application>Microsoft Office PowerPoint</Application>
  <PresentationFormat>Custom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Trebuchet MS</vt:lpstr>
      <vt:lpstr>Office Theme</vt:lpstr>
      <vt:lpstr>EVERY START-UP</vt:lpstr>
      <vt:lpstr>PowerPoint Presentation</vt:lpstr>
      <vt:lpstr>Reasons to Opt For an Affordable SEO Firm</vt:lpstr>
      <vt:lpstr>SEO Provides Results for Start-Ups</vt:lpstr>
      <vt:lpstr>Optimizing for Google Increases Integrity</vt:lpstr>
      <vt:lpstr>SEO Experts Help in Taking Right Decisions</vt:lpstr>
      <vt:lpstr>SEO Improves Traffic and Conversion</vt:lpstr>
      <vt:lpstr>SEO Delivers Customer Behavior Data</vt:lpstr>
      <vt:lpstr>Contact ESIGN WEB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Start-up Opt for SEO Services</dc:title>
  <dc:creator>eSign Web Services Pvt Ltd</dc:creator>
  <cp:keywords>DAE1gL2G_68,BAE0XGISuhA</cp:keywords>
  <cp:lastModifiedBy>Ashwani Kumar Sharma</cp:lastModifiedBy>
  <cp:revision>10</cp:revision>
  <dcterms:created xsi:type="dcterms:W3CDTF">2022-01-18T07:24:21Z</dcterms:created>
  <dcterms:modified xsi:type="dcterms:W3CDTF">2022-01-18T09:37:12Z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2022-01-18T00:00:00Z</vt:filetime>
  </property>
  <property fmtid="{D5CDD505-2E9C-101B-9397-08002B2CF9AE}" pid="3" name="Creator">
    <vt:lpwstr>Canva</vt:lpwstr>
  </property>
  <property fmtid="{D5CDD505-2E9C-101B-9397-08002B2CF9AE}" pid="4" name="LastSaved">
    <vt:filetime>2022-01-18T00:00:00Z</vt:filetime>
  </property>
</Properties>
</file>